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1"/>
  </p:notesMasterIdLst>
  <p:sldIdLst>
    <p:sldId id="256" r:id="rId2"/>
    <p:sldId id="1196" r:id="rId3"/>
    <p:sldId id="1241" r:id="rId4"/>
    <p:sldId id="1242" r:id="rId5"/>
    <p:sldId id="1243" r:id="rId6"/>
    <p:sldId id="1251" r:id="rId7"/>
    <p:sldId id="1286" r:id="rId8"/>
    <p:sldId id="1291" r:id="rId9"/>
    <p:sldId id="1290" r:id="rId10"/>
    <p:sldId id="1285" r:id="rId11"/>
    <p:sldId id="1310" r:id="rId12"/>
    <p:sldId id="1245" r:id="rId13"/>
    <p:sldId id="1246" r:id="rId14"/>
    <p:sldId id="1247" r:id="rId15"/>
    <p:sldId id="1311" r:id="rId16"/>
    <p:sldId id="1312" r:id="rId17"/>
    <p:sldId id="1315" r:id="rId18"/>
    <p:sldId id="1314" r:id="rId19"/>
    <p:sldId id="1316" r:id="rId20"/>
    <p:sldId id="1318" r:id="rId21"/>
    <p:sldId id="1319" r:id="rId22"/>
    <p:sldId id="1308" r:id="rId23"/>
    <p:sldId id="1252" r:id="rId24"/>
    <p:sldId id="1283" r:id="rId25"/>
    <p:sldId id="1233" r:id="rId26"/>
    <p:sldId id="1255" r:id="rId27"/>
    <p:sldId id="1236" r:id="rId28"/>
    <p:sldId id="1257" r:id="rId29"/>
    <p:sldId id="1234" r:id="rId30"/>
    <p:sldId id="1279" r:id="rId31"/>
    <p:sldId id="1320" r:id="rId32"/>
    <p:sldId id="1287" r:id="rId33"/>
    <p:sldId id="1295" r:id="rId34"/>
    <p:sldId id="1321" r:id="rId35"/>
    <p:sldId id="1275" r:id="rId36"/>
    <p:sldId id="1276" r:id="rId37"/>
    <p:sldId id="1322" r:id="rId38"/>
    <p:sldId id="1297" r:id="rId39"/>
    <p:sldId id="1323" r:id="rId40"/>
    <p:sldId id="1278" r:id="rId41"/>
    <p:sldId id="1280" r:id="rId42"/>
    <p:sldId id="1309" r:id="rId43"/>
    <p:sldId id="382" r:id="rId44"/>
    <p:sldId id="1271" r:id="rId45"/>
    <p:sldId id="1277" r:id="rId46"/>
    <p:sldId id="1281" r:id="rId47"/>
    <p:sldId id="1273" r:id="rId48"/>
    <p:sldId id="1300" r:id="rId49"/>
    <p:sldId id="1248" r:id="rId5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FFCC"/>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44" autoAdjust="0"/>
    <p:restoredTop sz="86395" autoAdjust="0"/>
  </p:normalViewPr>
  <p:slideViewPr>
    <p:cSldViewPr>
      <p:cViewPr varScale="1">
        <p:scale>
          <a:sx n="86" d="100"/>
          <a:sy n="86" d="100"/>
        </p:scale>
        <p:origin x="792" y="96"/>
      </p:cViewPr>
      <p:guideLst>
        <p:guide orient="horz" pos="2160"/>
        <p:guide pos="2880"/>
      </p:guideLst>
    </p:cSldViewPr>
  </p:slideViewPr>
  <p:outlineViewPr>
    <p:cViewPr>
      <p:scale>
        <a:sx n="33" d="100"/>
        <a:sy n="33" d="100"/>
      </p:scale>
      <p:origin x="0" y="-2252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2023/3/10</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p:txBody>
          <a:body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2023/3/15</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2023/3/15</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2023/3/15</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2023/3/15</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2023/3/15</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2023/3/15</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r>
              <a:rPr kumimoji="1" lang="en-US" altLang="ja-JP"/>
              <a:t>2023/3/15</a:t>
            </a:r>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baseline="0">
                <a:solidFill>
                  <a:schemeClr val="tx2"/>
                </a:solidFill>
              </a:defRPr>
            </a:lvl1p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sodan.ecc.u-tokyo.ac.jp/hack/chrome-profil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mail.google.com/a/g.ecc.u-tokyo.ac.jp" TargetMode="External"/><Relationship Id="rId2" Type="http://schemas.openxmlformats.org/officeDocument/2006/relationships/hyperlink" Target="https://utelecon.adm.u-tokyo.ac.jp/oc/#google"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ipsj.ixsq.nii.ac.jp/ej/index.php?action=pages_view_main&amp;active_action=repository_view_main_item_snippet&amp;index_id=9919&amp;pn=1&amp;count=20&amp;order=7&amp;lang=japanese&amp;page_id=13&amp;block_id=8" TargetMode="External"/><Relationship Id="rId2" Type="http://schemas.openxmlformats.org/officeDocument/2006/relationships/hyperlink" Target="https://note.com/ipsj/n/ncb0aeee793f0"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0.png"/><Relationship Id="rId4" Type="http://schemas.openxmlformats.org/officeDocument/2006/relationships/hyperlink" Target="https://u-tokyo-ac-jp.zoom.us/"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zoom.u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0.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mailto:1234567890@g.ecc.u-tokyo.a.jp" TargetMode="External"/><Relationship Id="rId2" Type="http://schemas.openxmlformats.org/officeDocument/2006/relationships/hyperlink" Target="mailto:tau@g.ecc.u-tokyo.ac.jp" TargetMode="External"/><Relationship Id="rId1" Type="http://schemas.openxmlformats.org/officeDocument/2006/relationships/slideLayout" Target="../slideLayouts/slideLayout2.xml"/><Relationship Id="rId4" Type="http://schemas.openxmlformats.org/officeDocument/2006/relationships/hyperlink" Target="mailto:1234567890@utac.u-Tokyo.ac.jp"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utelecon.adm.u-tokyo.ac.jp/notice/zoom-address-new"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support.zoom.us/hc/ja/articles/360001120743-%E3%83%87%E3%82%B9%E3%82%AF%E3%83%88%E3%83%83%E3%83%97%E4%B8%8A%E3%81%A7%E5%90%8C%E6%99%82%E3%81%AB%E5%88%A5%E3%81%AE%E3%83%9F%E3%83%BC%E3%83%86%E3%82%A3%E3%83%B3%E3%82%B0%E3%81%AB%E5%8F%82%E5%8A%A0%E3%81%99%E3%82%8B" TargetMode="External"/><Relationship Id="rId7" Type="http://schemas.openxmlformats.org/officeDocument/2006/relationships/hyperlink" Target="https://support.zoom.us/hc/ja/articles/8158738379917" TargetMode="External"/><Relationship Id="rId2" Type="http://schemas.openxmlformats.org/officeDocument/2006/relationships/hyperlink" Target="https://support.zoom.us/hc/ja/articles/360048660871-%E3%83%9F%E3%83%BC%E3%83%86%E3%82%A3%E3%83%B3%E3%82%B0%E3%81%A7%E3%81%AE%E3%82%A8%E3%83%B3%E3%83%89%E3%83%84%E3%83%BC%E3%82%A8%E3%83%B3%E3%83%89%E6%9A%97%E5%8F%B7%E5%8C%96-E2EE-" TargetMode="External"/><Relationship Id="rId1" Type="http://schemas.openxmlformats.org/officeDocument/2006/relationships/slideLayout" Target="../slideLayouts/slideLayout2.xml"/><Relationship Id="rId6" Type="http://schemas.openxmlformats.org/officeDocument/2006/relationships/hyperlink" Target="https://support.zoom.us/hc/ja/articles/360061113751" TargetMode="External"/><Relationship Id="rId5" Type="http://schemas.openxmlformats.org/officeDocument/2006/relationships/hyperlink" Target="https://support.zoom.us/hc/en-us/articles/8550395207693-Sharing-screen-and-broadcasting-to-breakout-rooms" TargetMode="External"/><Relationship Id="rId4" Type="http://schemas.openxmlformats.org/officeDocument/2006/relationships/hyperlink" Target="https://support.zoom.us/hc/ja/articles/206476313-%E3%83%96%E3%83%AC%E3%83%BC%E3%82%AF%E3%82%A2%E3%82%A6%E3%83%88%E3%83%AB%E3%83%BC%E3%83%A0%E3%81%AE%E7%AE%A1%E7%90%86"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office.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support.zoom.us/hc/ja/articles/360059429231-9-%E3%81%8B%E6%9C%88%E3%81%AE%E3%83%AA%E3%83%AA%E3%83%BC%E3%82%B9%E6%9C%9F%E9%96%93"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utelecon.webex.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utelecon.webex.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utelecon.adm.u-tokyo.ac.jp/slido/"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hyperlink" Target="https://sli.do/"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office.com/"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560" y="2500306"/>
            <a:ext cx="8532440" cy="1512888"/>
          </a:xfrm>
        </p:spPr>
        <p:txBody>
          <a:bodyPr>
            <a:noAutofit/>
          </a:bodyPr>
          <a:lstStyle/>
          <a:p>
            <a:pPr algn="l"/>
            <a:r>
              <a:rPr lang="ja-JP" altLang="en-US" dirty="0"/>
              <a:t>代表的クラウドサービス</a:t>
            </a:r>
            <a:br>
              <a:rPr lang="en-US" altLang="ja-JP" dirty="0"/>
            </a:br>
            <a:r>
              <a:rPr lang="ja-JP" altLang="en-US" dirty="0"/>
              <a:t>（</a:t>
            </a:r>
            <a:r>
              <a:rPr lang="en-US" altLang="ja-JP" dirty="0"/>
              <a:t>Microsoft, Google </a:t>
            </a:r>
            <a:r>
              <a:rPr lang="ja-JP" altLang="en-US" dirty="0"/>
              <a:t>など）</a:t>
            </a:r>
            <a:endParaRPr kumimoji="1" lang="ja-JP" altLang="en-US" dirty="0"/>
          </a:p>
        </p:txBody>
      </p:sp>
      <p:sp>
        <p:nvSpPr>
          <p:cNvPr id="3" name="サブタイトル 2"/>
          <p:cNvSpPr>
            <a:spLocks noGrp="1"/>
          </p:cNvSpPr>
          <p:nvPr>
            <p:ph type="subTitle" idx="1"/>
          </p:nvPr>
        </p:nvSpPr>
        <p:spPr/>
        <p:txBody>
          <a:bodyPr>
            <a:normAutofit/>
          </a:bodyPr>
          <a:lstStyle/>
          <a:p>
            <a:pPr algn="l"/>
            <a:r>
              <a:rPr kumimoji="1" lang="ja-JP" altLang="en-US" dirty="0"/>
              <a:t>情報基盤センター 田浦健次朗</a:t>
            </a:r>
            <a:endParaRPr kumimoji="1" lang="en-US" altLang="ja-JP" dirty="0"/>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71CD1-CFD5-4D8A-8AC0-0F07B97A9BB5}"/>
              </a:ext>
            </a:extLst>
          </p:cNvPr>
          <p:cNvSpPr>
            <a:spLocks noGrp="1"/>
          </p:cNvSpPr>
          <p:nvPr>
            <p:ph type="title"/>
          </p:nvPr>
        </p:nvSpPr>
        <p:spPr/>
        <p:txBody>
          <a:bodyPr>
            <a:normAutofit fontScale="90000"/>
          </a:bodyPr>
          <a:lstStyle/>
          <a:p>
            <a:r>
              <a:rPr kumimoji="1" lang="ja-JP" altLang="en-US" dirty="0"/>
              <a:t>「何も覚えていない」まっさらなブラウザ</a:t>
            </a:r>
          </a:p>
        </p:txBody>
      </p:sp>
      <p:sp>
        <p:nvSpPr>
          <p:cNvPr id="3" name="コンテンツ プレースホルダー 2">
            <a:extLst>
              <a:ext uri="{FF2B5EF4-FFF2-40B4-BE49-F238E27FC236}">
                <a16:creationId xmlns:a16="http://schemas.microsoft.com/office/drawing/2014/main" id="{2658F27B-84AC-432F-8F8D-A578FAF600A2}"/>
              </a:ext>
            </a:extLst>
          </p:cNvPr>
          <p:cNvSpPr>
            <a:spLocks noGrp="1"/>
          </p:cNvSpPr>
          <p:nvPr>
            <p:ph idx="1"/>
          </p:nvPr>
        </p:nvSpPr>
        <p:spPr/>
        <p:txBody>
          <a:bodyPr>
            <a:normAutofit fontScale="92500" lnSpcReduction="20000"/>
          </a:bodyPr>
          <a:lstStyle/>
          <a:p>
            <a:r>
              <a:rPr kumimoji="1" lang="ja-JP" altLang="en-US" dirty="0"/>
              <a:t>方法</a:t>
            </a:r>
            <a:r>
              <a:rPr kumimoji="1" lang="en-US" altLang="ja-JP" dirty="0"/>
              <a:t>1:</a:t>
            </a:r>
            <a:r>
              <a:rPr lang="ja-JP" altLang="en-US" dirty="0"/>
              <a:t> プライベートウィンドウ</a:t>
            </a:r>
            <a:endParaRPr lang="en-US" altLang="ja-JP" dirty="0"/>
          </a:p>
          <a:p>
            <a:pPr lvl="1"/>
            <a:r>
              <a:rPr lang="ja-JP" altLang="en-US" dirty="0"/>
              <a:t>ほとんどの</a:t>
            </a:r>
            <a:r>
              <a:rPr kumimoji="1" lang="ja-JP" altLang="en-US" dirty="0"/>
              <a:t>ブラウザがサポート</a:t>
            </a:r>
            <a:endParaRPr kumimoji="1" lang="en-US" altLang="ja-JP" dirty="0"/>
          </a:p>
          <a:p>
            <a:pPr lvl="1"/>
            <a:r>
              <a:rPr kumimoji="1" lang="ja-JP" altLang="en-US" dirty="0"/>
              <a:t>呼び方は様々（</a:t>
            </a:r>
            <a:r>
              <a:rPr kumimoji="1" lang="ja-JP" altLang="en-US" dirty="0">
                <a:solidFill>
                  <a:srgbClr val="00B050"/>
                </a:solidFill>
              </a:rPr>
              <a:t>プライベートモード・シークレットモード・</a:t>
            </a:r>
            <a:r>
              <a:rPr kumimoji="1" lang="en-US" altLang="ja-JP" dirty="0">
                <a:solidFill>
                  <a:srgbClr val="00B050"/>
                </a:solidFill>
              </a:rPr>
              <a:t>incognito</a:t>
            </a:r>
            <a:r>
              <a:rPr kumimoji="1" lang="ja-JP" altLang="en-US" dirty="0">
                <a:solidFill>
                  <a:srgbClr val="00B050"/>
                </a:solidFill>
              </a:rPr>
              <a:t>モード</a:t>
            </a:r>
            <a:r>
              <a:rPr kumimoji="1" lang="ja-JP" altLang="en-US" dirty="0"/>
              <a:t>など）</a:t>
            </a:r>
            <a:endParaRPr kumimoji="1" lang="en-US" altLang="ja-JP" dirty="0"/>
          </a:p>
          <a:p>
            <a:r>
              <a:rPr kumimoji="1" lang="ja-JP" altLang="en-US" dirty="0"/>
              <a:t>方法</a:t>
            </a:r>
            <a:r>
              <a:rPr kumimoji="1" lang="en-US" altLang="ja-JP" dirty="0"/>
              <a:t>2: </a:t>
            </a:r>
            <a:r>
              <a:rPr lang="ja-JP" altLang="en-US" dirty="0"/>
              <a:t>新しい</a:t>
            </a:r>
            <a:r>
              <a:rPr lang="ja-JP" altLang="en-US" dirty="0">
                <a:solidFill>
                  <a:srgbClr val="00B050"/>
                </a:solidFill>
              </a:rPr>
              <a:t>「プロファイル」</a:t>
            </a:r>
            <a:r>
              <a:rPr lang="ja-JP" altLang="en-US" dirty="0"/>
              <a:t>を作成</a:t>
            </a:r>
            <a:endParaRPr lang="en-US" altLang="ja-JP" dirty="0"/>
          </a:p>
          <a:p>
            <a:pPr lvl="1"/>
            <a:r>
              <a:rPr kumimoji="1" lang="en-US" altLang="ja-JP" dirty="0"/>
              <a:t>Firefox: </a:t>
            </a:r>
            <a:r>
              <a:rPr kumimoji="1" lang="ja-JP" altLang="en-US" dirty="0"/>
              <a:t>アドレスバーに「</a:t>
            </a:r>
            <a:r>
              <a:rPr kumimoji="1" lang="en-US" altLang="ja-JP" dirty="0" err="1"/>
              <a:t>about:profiles</a:t>
            </a:r>
            <a:r>
              <a:rPr kumimoji="1" lang="ja-JP" altLang="en-US" dirty="0"/>
              <a:t>」</a:t>
            </a:r>
            <a:endParaRPr kumimoji="1" lang="en-US" altLang="ja-JP" dirty="0"/>
          </a:p>
          <a:p>
            <a:pPr lvl="1"/>
            <a:r>
              <a:rPr lang="en-US" altLang="ja-JP" dirty="0"/>
              <a:t>Chrome:</a:t>
            </a:r>
            <a:r>
              <a:rPr lang="ja-JP" altLang="en-US" dirty="0"/>
              <a:t> 右上の自分のアイコンで「追加」（参考</a:t>
            </a:r>
            <a:r>
              <a:rPr lang="en-US" altLang="ja-JP" dirty="0"/>
              <a:t>: </a:t>
            </a:r>
            <a:r>
              <a:rPr lang="ja-JP" altLang="en-US" dirty="0"/>
              <a:t>相談員のページ</a:t>
            </a:r>
            <a:r>
              <a:rPr lang="en-US" altLang="ja-JP" dirty="0">
                <a:hlinkClick r:id="rId2"/>
              </a:rPr>
              <a:t>Chrome</a:t>
            </a:r>
            <a:r>
              <a:rPr lang="ja-JP" altLang="en-US" dirty="0">
                <a:hlinkClick r:id="rId2"/>
              </a:rPr>
              <a:t>で複数の</a:t>
            </a:r>
            <a:r>
              <a:rPr lang="en-US" altLang="ja-JP" dirty="0">
                <a:hlinkClick r:id="rId2"/>
              </a:rPr>
              <a:t>Microsoft</a:t>
            </a:r>
            <a:r>
              <a:rPr lang="ja-JP" altLang="en-US" dirty="0">
                <a:hlinkClick r:id="rId2"/>
              </a:rPr>
              <a:t>アカウントを使い分ける</a:t>
            </a:r>
            <a:r>
              <a:rPr lang="ja-JP" altLang="en-US" dirty="0"/>
              <a:t>）</a:t>
            </a:r>
            <a:endParaRPr lang="en-US" altLang="ja-JP" dirty="0"/>
          </a:p>
          <a:p>
            <a:pPr lvl="1"/>
            <a:r>
              <a:rPr kumimoji="1" lang="ja-JP" altLang="en-US" dirty="0"/>
              <a:t>個人用・職場</a:t>
            </a:r>
            <a:r>
              <a:rPr kumimoji="1" lang="en-US" altLang="ja-JP" dirty="0"/>
              <a:t>A</a:t>
            </a:r>
            <a:r>
              <a:rPr kumimoji="1" lang="ja-JP" altLang="en-US" dirty="0"/>
              <a:t>用・職場</a:t>
            </a:r>
            <a:r>
              <a:rPr kumimoji="1" lang="en-US" altLang="ja-JP" dirty="0"/>
              <a:t>B</a:t>
            </a:r>
            <a:r>
              <a:rPr kumimoji="1" lang="ja-JP" altLang="en-US" dirty="0"/>
              <a:t>用、のように別プロファイルを作成するのも良いかもしれません</a:t>
            </a:r>
            <a:endParaRPr kumimoji="1" lang="en-US" altLang="ja-JP" dirty="0"/>
          </a:p>
        </p:txBody>
      </p:sp>
      <p:sp>
        <p:nvSpPr>
          <p:cNvPr id="4" name="日付プレースホルダー 3">
            <a:extLst>
              <a:ext uri="{FF2B5EF4-FFF2-40B4-BE49-F238E27FC236}">
                <a16:creationId xmlns:a16="http://schemas.microsoft.com/office/drawing/2014/main" id="{1F361916-8FE9-44F2-9001-9A121A3C0540}"/>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94753B16-CC8C-49BA-9C84-86EDB698D042}"/>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3768D0-6054-46AD-9B07-7CEF96E11169}"/>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spTree>
    <p:extLst>
      <p:ext uri="{BB962C8B-B14F-4D97-AF65-F5344CB8AC3E}">
        <p14:creationId xmlns:p14="http://schemas.microsoft.com/office/powerpoint/2010/main" val="814112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Google Workspace</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2023/3/15</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3848941" y="3579642"/>
            <a:ext cx="963805" cy="10689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3011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BD1B4-0F61-4879-B423-A2E78733C07C}"/>
              </a:ext>
            </a:extLst>
          </p:cNvPr>
          <p:cNvSpPr>
            <a:spLocks noGrp="1"/>
          </p:cNvSpPr>
          <p:nvPr>
            <p:ph type="title"/>
          </p:nvPr>
        </p:nvSpPr>
        <p:spPr>
          <a:xfrm>
            <a:off x="457200" y="274638"/>
            <a:ext cx="8229600" cy="1143000"/>
          </a:xfrm>
        </p:spPr>
        <p:txBody>
          <a:bodyPr anchor="ctr">
            <a:normAutofit/>
          </a:bodyPr>
          <a:lstStyle/>
          <a:p>
            <a:r>
              <a:rPr kumimoji="1" lang="en-US" altLang="ja-JP" dirty="0"/>
              <a:t>Google Workspace</a:t>
            </a:r>
            <a:endParaRPr kumimoji="1" lang="ja-JP" altLang="en-US" dirty="0"/>
          </a:p>
        </p:txBody>
      </p:sp>
      <p:sp>
        <p:nvSpPr>
          <p:cNvPr id="3" name="コンテンツ プレースホルダー 2">
            <a:extLst>
              <a:ext uri="{FF2B5EF4-FFF2-40B4-BE49-F238E27FC236}">
                <a16:creationId xmlns:a16="http://schemas.microsoft.com/office/drawing/2014/main" id="{C53F659E-082A-4FEC-B440-2F4B2C560EF6}"/>
              </a:ext>
            </a:extLst>
          </p:cNvPr>
          <p:cNvSpPr>
            <a:spLocks noGrp="1"/>
          </p:cNvSpPr>
          <p:nvPr>
            <p:ph sz="half" idx="1"/>
          </p:nvPr>
        </p:nvSpPr>
        <p:spPr>
          <a:xfrm>
            <a:off x="457200" y="1600201"/>
            <a:ext cx="8507288" cy="4853134"/>
          </a:xfrm>
        </p:spPr>
        <p:txBody>
          <a:bodyPr>
            <a:noAutofit/>
          </a:bodyPr>
          <a:lstStyle/>
          <a:p>
            <a:pPr>
              <a:lnSpc>
                <a:spcPct val="90000"/>
              </a:lnSpc>
            </a:pPr>
            <a:r>
              <a:rPr kumimoji="1" lang="en-US" altLang="ja-JP" dirty="0"/>
              <a:t>Google Workspace</a:t>
            </a:r>
            <a:r>
              <a:rPr kumimoji="1" lang="ja-JP" altLang="en-US" dirty="0"/>
              <a:t> </a:t>
            </a:r>
            <a:r>
              <a:rPr kumimoji="1" lang="ja-JP" altLang="en-US" dirty="0">
                <a:sym typeface="Symbol" panose="05050102010706020507" pitchFamily="18" charset="2"/>
              </a:rPr>
              <a:t></a:t>
            </a:r>
            <a:r>
              <a:rPr kumimoji="1" lang="ja-JP" altLang="en-US" dirty="0"/>
              <a:t> 組織契約する</a:t>
            </a:r>
            <a:r>
              <a:rPr kumimoji="1" lang="en-US" altLang="ja-JP" dirty="0"/>
              <a:t>Google</a:t>
            </a:r>
            <a:r>
              <a:rPr lang="ja-JP" altLang="en-US" dirty="0"/>
              <a:t>サービス</a:t>
            </a:r>
            <a:endParaRPr lang="en-US" altLang="ja-JP" dirty="0"/>
          </a:p>
          <a:p>
            <a:pPr>
              <a:lnSpc>
                <a:spcPct val="90000"/>
              </a:lnSpc>
            </a:pPr>
            <a:r>
              <a:rPr lang="ja-JP" altLang="en-US" dirty="0"/>
              <a:t>本</a:t>
            </a:r>
            <a:r>
              <a:rPr kumimoji="1" lang="ja-JP" altLang="en-US" dirty="0"/>
              <a:t>学での呼び名</a:t>
            </a:r>
            <a:r>
              <a:rPr kumimoji="1" lang="en-US" altLang="ja-JP" dirty="0"/>
              <a:t> = </a:t>
            </a:r>
            <a:r>
              <a:rPr kumimoji="1" lang="en-US" altLang="ja-JP" dirty="0">
                <a:solidFill>
                  <a:srgbClr val="00B050"/>
                </a:solidFill>
              </a:rPr>
              <a:t>ECCS</a:t>
            </a:r>
            <a:r>
              <a:rPr kumimoji="1" lang="ja-JP" altLang="en-US" dirty="0">
                <a:solidFill>
                  <a:srgbClr val="00B050"/>
                </a:solidFill>
              </a:rPr>
              <a:t>クラウドメール</a:t>
            </a:r>
            <a:endParaRPr kumimoji="1" lang="en-US" altLang="ja-JP" dirty="0">
              <a:solidFill>
                <a:srgbClr val="00B050"/>
              </a:solidFill>
            </a:endParaRPr>
          </a:p>
          <a:p>
            <a:pPr lvl="1">
              <a:lnSpc>
                <a:spcPct val="90000"/>
              </a:lnSpc>
            </a:pPr>
            <a:r>
              <a:rPr lang="ja-JP" altLang="en-US" dirty="0">
                <a:solidFill>
                  <a:srgbClr val="00B050"/>
                </a:solidFill>
              </a:rPr>
              <a:t>なんとか</a:t>
            </a:r>
            <a:r>
              <a:rPr lang="en-US" altLang="ja-JP" dirty="0">
                <a:solidFill>
                  <a:srgbClr val="00B050"/>
                </a:solidFill>
              </a:rPr>
              <a:t>@g.ecc.u-tokyo.ac.jp</a:t>
            </a:r>
            <a:r>
              <a:rPr lang="ja-JP" altLang="en-US" dirty="0"/>
              <a:t> という</a:t>
            </a:r>
            <a:r>
              <a:rPr lang="en-US" altLang="ja-JP" dirty="0"/>
              <a:t>Google</a:t>
            </a:r>
            <a:r>
              <a:rPr lang="ja-JP" altLang="en-US" dirty="0"/>
              <a:t>アカウント</a:t>
            </a:r>
            <a:endParaRPr lang="en-US" altLang="ja-JP" dirty="0"/>
          </a:p>
          <a:p>
            <a:pPr lvl="1">
              <a:lnSpc>
                <a:spcPct val="90000"/>
              </a:lnSpc>
            </a:pPr>
            <a:r>
              <a:rPr lang="ja-JP" altLang="en-US" dirty="0"/>
              <a:t>メールだけではなく様々なアプリが含まれるので〇〇メールという呼び方はやや誤解を招く</a:t>
            </a:r>
            <a:endParaRPr lang="en-US" altLang="ja-JP" dirty="0"/>
          </a:p>
          <a:p>
            <a:pPr>
              <a:lnSpc>
                <a:spcPct val="90000"/>
              </a:lnSpc>
            </a:pPr>
            <a:r>
              <a:rPr lang="ja-JP" altLang="en-US" dirty="0"/>
              <a:t>有効化（初めての方）、パスワード変更</a:t>
            </a:r>
            <a:endParaRPr lang="en-US" altLang="ja-JP" dirty="0"/>
          </a:p>
          <a:p>
            <a:pPr lvl="1"/>
            <a:r>
              <a:rPr lang="en-US" altLang="ja-JP" sz="1800" dirty="0">
                <a:hlinkClick r:id="rId2"/>
              </a:rPr>
              <a:t>https://utelecon.adm.u-tokyo.ac.jp/eccs_cloud_email</a:t>
            </a:r>
          </a:p>
          <a:p>
            <a:pPr>
              <a:lnSpc>
                <a:spcPct val="90000"/>
              </a:lnSpc>
            </a:pPr>
            <a:r>
              <a:rPr lang="ja-JP" altLang="en-US" dirty="0"/>
              <a:t>サインイン（</a:t>
            </a:r>
            <a:r>
              <a:rPr lang="en-US" altLang="ja-JP" dirty="0"/>
              <a:t>UTokyo Account</a:t>
            </a:r>
            <a:r>
              <a:rPr lang="ja-JP" altLang="en-US" dirty="0"/>
              <a:t>ではない）</a:t>
            </a:r>
            <a:endParaRPr lang="en-US" altLang="ja-JP" dirty="0"/>
          </a:p>
          <a:p>
            <a:pPr lvl="1">
              <a:lnSpc>
                <a:spcPct val="90000"/>
              </a:lnSpc>
            </a:pPr>
            <a:r>
              <a:rPr lang="ja-JP" altLang="en-US" sz="1800" dirty="0"/>
              <a:t>方法</a:t>
            </a:r>
            <a:r>
              <a:rPr lang="en-US" altLang="ja-JP" sz="1800" dirty="0"/>
              <a:t>1: </a:t>
            </a:r>
            <a:r>
              <a:rPr lang="ja-JP" altLang="en-US" sz="1800" dirty="0"/>
              <a:t>普通の</a:t>
            </a:r>
            <a:r>
              <a:rPr lang="en-US" altLang="ja-JP" sz="1800" dirty="0"/>
              <a:t>Google</a:t>
            </a:r>
            <a:r>
              <a:rPr lang="ja-JP" altLang="en-US" sz="1800" dirty="0"/>
              <a:t>ページでアカウント名 </a:t>
            </a:r>
            <a:r>
              <a:rPr lang="en-US" altLang="ja-JP" sz="1800" i="1" dirty="0">
                <a:solidFill>
                  <a:srgbClr val="00B050"/>
                </a:solidFill>
              </a:rPr>
              <a:t>xxxx</a:t>
            </a:r>
            <a:r>
              <a:rPr lang="en-US" altLang="ja-JP" sz="1800" dirty="0">
                <a:solidFill>
                  <a:srgbClr val="00B050"/>
                </a:solidFill>
              </a:rPr>
              <a:t>@g.ecc.u-tokyo.ac.jp</a:t>
            </a:r>
          </a:p>
          <a:p>
            <a:pPr lvl="1">
              <a:lnSpc>
                <a:spcPct val="90000"/>
              </a:lnSpc>
            </a:pPr>
            <a:r>
              <a:rPr lang="ja-JP" altLang="en-US" sz="1800" dirty="0"/>
              <a:t>方法</a:t>
            </a:r>
            <a:r>
              <a:rPr lang="en-US" altLang="ja-JP" sz="1800" dirty="0"/>
              <a:t>2: </a:t>
            </a:r>
            <a:r>
              <a:rPr lang="ja-JP" altLang="en-US" sz="1800" dirty="0"/>
              <a:t>専用サインインページ</a:t>
            </a:r>
            <a:r>
              <a:rPr lang="en-US" altLang="ja-JP" sz="1800" dirty="0">
                <a:hlinkClick r:id="rId3"/>
              </a:rPr>
              <a:t>https://mail.google.com/a/g.ecc.u-tokyo.ac.jp</a:t>
            </a:r>
            <a:endParaRPr lang="en-US" altLang="ja-JP" sz="1800" dirty="0"/>
          </a:p>
        </p:txBody>
      </p:sp>
      <p:sp>
        <p:nvSpPr>
          <p:cNvPr id="4" name="日付プレースホルダー 3">
            <a:extLst>
              <a:ext uri="{FF2B5EF4-FFF2-40B4-BE49-F238E27FC236}">
                <a16:creationId xmlns:a16="http://schemas.microsoft.com/office/drawing/2014/main" id="{E1DEDD0E-AD3E-4E37-9BB0-9A783D5DF5E6}"/>
              </a:ext>
            </a:extLst>
          </p:cNvPr>
          <p:cNvSpPr>
            <a:spLocks noGrp="1"/>
          </p:cNvSpPr>
          <p:nvPr>
            <p:ph type="dt" sz="half" idx="10"/>
          </p:nvPr>
        </p:nvSpPr>
        <p:spPr>
          <a:xfrm>
            <a:off x="457200" y="6356350"/>
            <a:ext cx="2133600" cy="365125"/>
          </a:xfrm>
        </p:spPr>
        <p:txBody>
          <a:bodyPr anchor="ctr">
            <a:normAutofit/>
          </a:bodyPr>
          <a:lstStyle/>
          <a:p>
            <a:pPr>
              <a:spcAft>
                <a:spcPts val="600"/>
              </a:spcAft>
            </a:pPr>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5C882A7D-05D0-443A-87C0-FCDAFB8D5CCB}"/>
              </a:ext>
            </a:extLst>
          </p:cNvPr>
          <p:cNvSpPr>
            <a:spLocks noGrp="1"/>
          </p:cNvSpPr>
          <p:nvPr>
            <p:ph type="ftr" sz="quarter" idx="11"/>
          </p:nvPr>
        </p:nvSpPr>
        <p:spPr>
          <a:xfrm>
            <a:off x="3124200" y="6356350"/>
            <a:ext cx="2895600" cy="365125"/>
          </a:xfrm>
        </p:spPr>
        <p:txBody>
          <a:bodyPr anchor="ctr">
            <a:normAutofit fontScale="92500" lnSpcReduction="20000"/>
          </a:bodyPr>
          <a:lstStyle/>
          <a:p>
            <a:pPr>
              <a:spcAft>
                <a:spcPts val="600"/>
              </a:spcAft>
            </a:pPr>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41AAA413-3F47-4E62-842D-82EC78C3B3EB}"/>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EDF77D8D-9987-453A-9A05-EB91CA595C68}" type="slidenum">
              <a:rPr kumimoji="1" lang="ja-JP" altLang="en-US" smtClean="0"/>
              <a:pPr>
                <a:spcAft>
                  <a:spcPts val="600"/>
                </a:spcAft>
              </a:pPr>
              <a:t>12</a:t>
            </a:fld>
            <a:endParaRPr kumimoji="1" lang="ja-JP" altLang="en-US"/>
          </a:p>
        </p:txBody>
      </p:sp>
      <p:sp>
        <p:nvSpPr>
          <p:cNvPr id="7" name="正方形/長方形 6">
            <a:extLst>
              <a:ext uri="{FF2B5EF4-FFF2-40B4-BE49-F238E27FC236}">
                <a16:creationId xmlns:a16="http://schemas.microsoft.com/office/drawing/2014/main" id="{BB04BE31-6682-4C20-9E2E-18AB7DCD3F08}"/>
              </a:ext>
            </a:extLst>
          </p:cNvPr>
          <p:cNvSpPr/>
          <p:nvPr/>
        </p:nvSpPr>
        <p:spPr>
          <a:xfrm>
            <a:off x="6804248" y="3140968"/>
            <a:ext cx="928539" cy="1077218"/>
          </a:xfrm>
          <a:prstGeom prst="rect">
            <a:avLst/>
          </a:prstGeom>
        </p:spPr>
        <p:txBody>
          <a:bodyPr wrap="square">
            <a:spAutoFit/>
          </a:bodyPr>
          <a:lstStyle/>
          <a:p>
            <a:r>
              <a:rPr lang="ja-JP" altLang="en-US" sz="3200" dirty="0"/>
              <a:t>🙇‍♂️</a:t>
            </a:r>
          </a:p>
        </p:txBody>
      </p:sp>
    </p:spTree>
    <p:extLst>
      <p:ext uri="{BB962C8B-B14F-4D97-AF65-F5344CB8AC3E}">
        <p14:creationId xmlns:p14="http://schemas.microsoft.com/office/powerpoint/2010/main" val="4206072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6F9A8B4-EC08-41E7-9F08-1086A5D7F3BF}"/>
              </a:ext>
            </a:extLst>
          </p:cNvPr>
          <p:cNvSpPr>
            <a:spLocks noGrp="1"/>
          </p:cNvSpPr>
          <p:nvPr>
            <p:ph idx="1"/>
          </p:nvPr>
        </p:nvSpPr>
        <p:spPr>
          <a:xfrm>
            <a:off x="179513" y="1500174"/>
            <a:ext cx="8964487" cy="4525963"/>
          </a:xfrm>
        </p:spPr>
        <p:txBody>
          <a:bodyPr>
            <a:normAutofit/>
          </a:bodyPr>
          <a:lstStyle/>
          <a:p>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有効化してから実際にサインイン可能になるまで少々</a:t>
            </a:r>
            <a:r>
              <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en-US" altLang="ja-JP" sz="2800" dirty="0">
                <a:solidFill>
                  <a:srgbClr val="FF0000"/>
                </a:solidFill>
                <a:effectLst>
                  <a:outerShdw blurRad="127000" algn="tl" rotWithShape="0">
                    <a:schemeClr val="bg1">
                      <a:alpha val="90000"/>
                    </a:schemeClr>
                  </a:outerShdw>
                </a:effectLst>
                <a:latin typeface="+mj-lt"/>
                <a:ea typeface="+mj-ea"/>
                <a:cs typeface="+mj-cs"/>
              </a:rPr>
              <a:t>(</a:t>
            </a:r>
            <a:r>
              <a:rPr lang="ja-JP" altLang="en-US" sz="2800" dirty="0">
                <a:solidFill>
                  <a:srgbClr val="FF0000"/>
                </a:solidFill>
                <a:effectLst>
                  <a:outerShdw blurRad="127000" algn="tl" rotWithShape="0">
                    <a:schemeClr val="bg1">
                      <a:alpha val="90000"/>
                    </a:schemeClr>
                  </a:outerShdw>
                </a:effectLst>
                <a:latin typeface="+mj-lt"/>
                <a:ea typeface="+mj-ea"/>
                <a:cs typeface="+mj-cs"/>
              </a:rPr>
              <a:t>最大</a:t>
            </a:r>
            <a:r>
              <a:rPr lang="en-US" altLang="ja-JP" sz="2800" dirty="0">
                <a:solidFill>
                  <a:srgbClr val="FF0000"/>
                </a:solidFill>
                <a:effectLst>
                  <a:outerShdw blurRad="127000" algn="tl" rotWithShape="0">
                    <a:schemeClr val="bg1">
                      <a:alpha val="90000"/>
                    </a:schemeClr>
                  </a:outerShdw>
                </a:effectLst>
                <a:latin typeface="+mj-lt"/>
                <a:ea typeface="+mj-ea"/>
                <a:cs typeface="+mj-cs"/>
              </a:rPr>
              <a:t>1</a:t>
            </a:r>
            <a:r>
              <a:rPr lang="ja-JP" altLang="en-US" sz="2800" dirty="0">
                <a:solidFill>
                  <a:srgbClr val="FF0000"/>
                </a:solidFill>
                <a:effectLst>
                  <a:outerShdw blurRad="127000" algn="tl" rotWithShape="0">
                    <a:schemeClr val="bg1">
                      <a:alpha val="90000"/>
                    </a:schemeClr>
                  </a:outerShdw>
                </a:effectLst>
                <a:latin typeface="+mj-lt"/>
                <a:ea typeface="+mj-ea"/>
                <a:cs typeface="+mj-cs"/>
              </a:rPr>
              <a:t>時間</a:t>
            </a:r>
            <a:r>
              <a:rPr lang="en-US" altLang="ja-JP" sz="2800" dirty="0">
                <a:solidFill>
                  <a:srgbClr val="FF0000"/>
                </a:solidFill>
                <a:effectLst>
                  <a:outerShdw blurRad="127000" algn="tl" rotWithShape="0">
                    <a:schemeClr val="bg1">
                      <a:alpha val="90000"/>
                    </a:schemeClr>
                  </a:outerShdw>
                </a:effectLst>
                <a:latin typeface="+mj-lt"/>
                <a:ea typeface="+mj-ea"/>
                <a:cs typeface="+mj-cs"/>
              </a:rPr>
              <a:t>) </a:t>
            </a:r>
            <a:r>
              <a:rPr lang="ja-JP" altLang="en-US" sz="2800" dirty="0">
                <a:solidFill>
                  <a:srgbClr val="FF0000"/>
                </a:solidFill>
                <a:effectLst>
                  <a:outerShdw blurRad="127000" algn="tl" rotWithShape="0">
                    <a:schemeClr val="bg1">
                      <a:alpha val="90000"/>
                    </a:schemeClr>
                  </a:outerShdw>
                </a:effectLst>
                <a:latin typeface="+mj-lt"/>
                <a:ea typeface="+mj-ea"/>
                <a:cs typeface="+mj-cs"/>
              </a:rPr>
              <a:t>お待ち</a:t>
            </a:r>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ください</a:t>
            </a:r>
            <a:endPar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a:p>
            <a:pPr lvl="1"/>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正確には</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毎時 </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(00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に有効化が</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Google</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のシステムに反映されます</a:t>
            </a:r>
            <a:endPar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p:txBody>
      </p:sp>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a:xfrm>
            <a:off x="457200" y="274638"/>
            <a:ext cx="8435280" cy="1143000"/>
          </a:xfrm>
        </p:spPr>
        <p:txBody>
          <a:bodyPr>
            <a:normAutofit fontScale="90000"/>
          </a:bodyPr>
          <a:lstStyle/>
          <a:p>
            <a:r>
              <a:rPr lang="en-US" altLang="ja-JP" dirty="0"/>
              <a:t>Google Workspace</a:t>
            </a:r>
            <a:r>
              <a:rPr kumimoji="1" lang="ja-JP" altLang="en-US" dirty="0"/>
              <a:t>サインイン時の罠</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sp>
        <p:nvSpPr>
          <p:cNvPr id="8" name="正方形/長方形 7">
            <a:extLst>
              <a:ext uri="{FF2B5EF4-FFF2-40B4-BE49-F238E27FC236}">
                <a16:creationId xmlns:a16="http://schemas.microsoft.com/office/drawing/2014/main" id="{8416FD94-1D2B-40C2-BA5B-6E3BA45E2BC7}"/>
              </a:ext>
            </a:extLst>
          </p:cNvPr>
          <p:cNvSpPr/>
          <p:nvPr/>
        </p:nvSpPr>
        <p:spPr>
          <a:xfrm>
            <a:off x="-7070" y="12356"/>
            <a:ext cx="928539" cy="1446550"/>
          </a:xfrm>
          <a:prstGeom prst="rect">
            <a:avLst/>
          </a:prstGeom>
        </p:spPr>
        <p:txBody>
          <a:bodyPr wrap="square">
            <a:spAutoFit/>
          </a:bodyPr>
          <a:lstStyle/>
          <a:p>
            <a:r>
              <a:rPr lang="ja-JP" altLang="en-US" sz="4400" dirty="0"/>
              <a:t>🙇‍♂️</a:t>
            </a:r>
          </a:p>
        </p:txBody>
      </p:sp>
    </p:spTree>
    <p:extLst>
      <p:ext uri="{BB962C8B-B14F-4D97-AF65-F5344CB8AC3E}">
        <p14:creationId xmlns:p14="http://schemas.microsoft.com/office/powerpoint/2010/main" val="3362630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78D9EF-F4DC-4FF8-9592-5BD9DC4C48CA}"/>
              </a:ext>
            </a:extLst>
          </p:cNvPr>
          <p:cNvSpPr>
            <a:spLocks noGrp="1"/>
          </p:cNvSpPr>
          <p:nvPr>
            <p:ph type="title"/>
          </p:nvPr>
        </p:nvSpPr>
        <p:spPr/>
        <p:txBody>
          <a:bodyPr/>
          <a:lstStyle/>
          <a:p>
            <a:r>
              <a:rPr kumimoji="1" lang="en-US" altLang="ja-JP" dirty="0"/>
              <a:t>Google Workspace</a:t>
            </a:r>
            <a:r>
              <a:rPr kumimoji="1" lang="ja-JP" altLang="en-US" dirty="0"/>
              <a:t>機能</a:t>
            </a:r>
          </a:p>
        </p:txBody>
      </p:sp>
      <p:sp>
        <p:nvSpPr>
          <p:cNvPr id="3" name="コンテンツ プレースホルダー 2">
            <a:extLst>
              <a:ext uri="{FF2B5EF4-FFF2-40B4-BE49-F238E27FC236}">
                <a16:creationId xmlns:a16="http://schemas.microsoft.com/office/drawing/2014/main" id="{A5A349C0-1D41-4805-BFD2-C23D14EDB68D}"/>
              </a:ext>
            </a:extLst>
          </p:cNvPr>
          <p:cNvSpPr>
            <a:spLocks noGrp="1"/>
          </p:cNvSpPr>
          <p:nvPr>
            <p:ph idx="1"/>
          </p:nvPr>
        </p:nvSpPr>
        <p:spPr>
          <a:xfrm>
            <a:off x="457200" y="1500174"/>
            <a:ext cx="5698976" cy="4525963"/>
          </a:xfrm>
        </p:spPr>
        <p:txBody>
          <a:bodyPr/>
          <a:lstStyle/>
          <a:p>
            <a:r>
              <a:rPr lang="ja-JP" altLang="en-US" dirty="0">
                <a:solidFill>
                  <a:schemeClr val="accent1">
                    <a:lumMod val="75000"/>
                  </a:schemeClr>
                </a:solidFill>
              </a:rPr>
              <a:t>メール</a:t>
            </a:r>
            <a:r>
              <a:rPr lang="en-US" altLang="ja-JP" dirty="0">
                <a:solidFill>
                  <a:schemeClr val="accent1">
                    <a:lumMod val="75000"/>
                  </a:schemeClr>
                </a:solidFill>
              </a:rPr>
              <a:t>: Gmail</a:t>
            </a:r>
          </a:p>
          <a:p>
            <a:r>
              <a:rPr lang="ja-JP" altLang="en-US" dirty="0">
                <a:solidFill>
                  <a:schemeClr val="accent1">
                    <a:lumMod val="75000"/>
                  </a:schemeClr>
                </a:solidFill>
              </a:rPr>
              <a:t>ファイル共有</a:t>
            </a:r>
            <a:r>
              <a:rPr lang="en-US" altLang="ja-JP" dirty="0">
                <a:solidFill>
                  <a:schemeClr val="accent1">
                    <a:lumMod val="75000"/>
                  </a:schemeClr>
                </a:solidFill>
              </a:rPr>
              <a:t>: Google Drive</a:t>
            </a:r>
          </a:p>
          <a:p>
            <a:r>
              <a:rPr kumimoji="1" lang="ja-JP" altLang="en-US" dirty="0"/>
              <a:t>文書作成</a:t>
            </a:r>
            <a:r>
              <a:rPr kumimoji="1" lang="en-US" altLang="ja-JP" dirty="0"/>
              <a:t>: Google Document, Spreadsheet, Presentation</a:t>
            </a:r>
          </a:p>
          <a:p>
            <a:r>
              <a:rPr lang="ja-JP" altLang="en-US" dirty="0"/>
              <a:t>アンケート</a:t>
            </a:r>
            <a:r>
              <a:rPr lang="en-US" altLang="ja-JP" dirty="0"/>
              <a:t>: Google </a:t>
            </a:r>
            <a:r>
              <a:rPr lang="ja-JP" altLang="en-US" dirty="0"/>
              <a:t>フォーム</a:t>
            </a:r>
            <a:endParaRPr lang="en-US" altLang="ja-JP" dirty="0"/>
          </a:p>
          <a:p>
            <a:r>
              <a:rPr lang="en-US" altLang="ja-JP" dirty="0"/>
              <a:t>LMS</a:t>
            </a:r>
            <a:r>
              <a:rPr lang="ja-JP" altLang="en-US" dirty="0"/>
              <a:t>的機能</a:t>
            </a:r>
            <a:r>
              <a:rPr lang="en-US" altLang="ja-JP" dirty="0"/>
              <a:t>: Google Classroom</a:t>
            </a:r>
            <a:endParaRPr kumimoji="1" lang="ja-JP" altLang="en-US" dirty="0"/>
          </a:p>
        </p:txBody>
      </p:sp>
      <p:sp>
        <p:nvSpPr>
          <p:cNvPr id="4" name="日付プレースホルダー 3">
            <a:extLst>
              <a:ext uri="{FF2B5EF4-FFF2-40B4-BE49-F238E27FC236}">
                <a16:creationId xmlns:a16="http://schemas.microsoft.com/office/drawing/2014/main" id="{95696B4E-4C18-4D8E-B277-0AA83A14D8A7}"/>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AF5D3428-9E43-4F9C-93AC-C163F5A32B1F}"/>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CB5FA33-5E31-4EF5-A5FE-4C189BC43687}"/>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pic>
        <p:nvPicPr>
          <p:cNvPr id="8" name="図 7" descr="コンピューターのスクリーンショット&#10;&#10;自動的に生成された説明">
            <a:extLst>
              <a:ext uri="{FF2B5EF4-FFF2-40B4-BE49-F238E27FC236}">
                <a16:creationId xmlns:a16="http://schemas.microsoft.com/office/drawing/2014/main" id="{2D9F5EA4-6E11-48EA-B4CD-16DB2DC58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4042027"/>
            <a:ext cx="3124200" cy="2343150"/>
          </a:xfrm>
          <a:prstGeom prst="rect">
            <a:avLst/>
          </a:prstGeom>
          <a:noFill/>
        </p:spPr>
      </p:pic>
    </p:spTree>
    <p:extLst>
      <p:ext uri="{BB962C8B-B14F-4D97-AF65-F5344CB8AC3E}">
        <p14:creationId xmlns:p14="http://schemas.microsoft.com/office/powerpoint/2010/main" val="2373057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20431-FEB3-4FC2-9E10-62EB9DB568E1}"/>
              </a:ext>
            </a:extLst>
          </p:cNvPr>
          <p:cNvSpPr>
            <a:spLocks noGrp="1"/>
          </p:cNvSpPr>
          <p:nvPr>
            <p:ph type="title"/>
          </p:nvPr>
        </p:nvSpPr>
        <p:spPr/>
        <p:txBody>
          <a:bodyPr>
            <a:normAutofit/>
          </a:bodyPr>
          <a:lstStyle/>
          <a:p>
            <a:r>
              <a:rPr kumimoji="1" lang="en-US" altLang="ja-JP" dirty="0"/>
              <a:t>M</a:t>
            </a:r>
            <a:r>
              <a:rPr lang="en-US" altLang="ja-JP" dirty="0"/>
              <a:t>/</a:t>
            </a:r>
            <a:r>
              <a:rPr kumimoji="1" lang="en-US" altLang="ja-JP" dirty="0"/>
              <a:t>G</a:t>
            </a:r>
            <a:r>
              <a:rPr kumimoji="1" lang="ja-JP" altLang="en-US" dirty="0"/>
              <a:t>クラウド：一番の使い道</a:t>
            </a:r>
          </a:p>
        </p:txBody>
      </p:sp>
      <p:sp>
        <p:nvSpPr>
          <p:cNvPr id="3" name="コンテンツ プレースホルダー 2">
            <a:extLst>
              <a:ext uri="{FF2B5EF4-FFF2-40B4-BE49-F238E27FC236}">
                <a16:creationId xmlns:a16="http://schemas.microsoft.com/office/drawing/2014/main" id="{D49E22C3-A1D7-46EE-8BBF-C71E4F0E6FE2}"/>
              </a:ext>
            </a:extLst>
          </p:cNvPr>
          <p:cNvSpPr>
            <a:spLocks noGrp="1"/>
          </p:cNvSpPr>
          <p:nvPr>
            <p:ph idx="1"/>
          </p:nvPr>
        </p:nvSpPr>
        <p:spPr/>
        <p:txBody>
          <a:bodyPr>
            <a:normAutofit/>
          </a:bodyPr>
          <a:lstStyle/>
          <a:p>
            <a:r>
              <a:rPr lang="ja-JP" altLang="en-US" dirty="0">
                <a:solidFill>
                  <a:srgbClr val="FF0000"/>
                </a:solidFill>
              </a:rPr>
              <a:t>メールにファイル添付</a:t>
            </a:r>
            <a:r>
              <a:rPr lang="ja-JP" altLang="en-US" dirty="0"/>
              <a:t> </a:t>
            </a:r>
            <a:br>
              <a:rPr lang="en-US" altLang="ja-JP" dirty="0"/>
            </a:br>
            <a:r>
              <a:rPr lang="ja-JP" altLang="en-US" dirty="0"/>
              <a:t>                          </a:t>
            </a:r>
            <a:r>
              <a:rPr lang="ja-JP" altLang="en-US"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sym typeface="Symbol" panose="05050102010706020507" pitchFamily="18" charset="2"/>
              </a:rPr>
              <a:t></a:t>
            </a:r>
            <a:r>
              <a:rPr lang="ja-JP" altLang="en-US" dirty="0">
                <a:solidFill>
                  <a:srgbClr val="00B050"/>
                </a:solidFill>
                <a:sym typeface="Symbol" panose="05050102010706020507" pitchFamily="18" charset="2"/>
              </a:rPr>
              <a:t> クラウドで</a:t>
            </a:r>
            <a:r>
              <a:rPr lang="ja-JP" altLang="en-US" dirty="0">
                <a:solidFill>
                  <a:srgbClr val="00B050"/>
                </a:solidFill>
              </a:rPr>
              <a:t>ファイルの共有</a:t>
            </a:r>
            <a:endParaRPr lang="en-US" altLang="ja-JP" dirty="0">
              <a:solidFill>
                <a:srgbClr val="00B050"/>
              </a:solidFill>
            </a:endParaRPr>
          </a:p>
        </p:txBody>
      </p:sp>
      <p:sp>
        <p:nvSpPr>
          <p:cNvPr id="4" name="日付プレースホルダー 3">
            <a:extLst>
              <a:ext uri="{FF2B5EF4-FFF2-40B4-BE49-F238E27FC236}">
                <a16:creationId xmlns:a16="http://schemas.microsoft.com/office/drawing/2014/main" id="{8ABE6A55-4B54-4371-96AD-D1ED159AC6F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A9A83184-B540-4A03-9909-C196C851D6F8}"/>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6D75339-2FA0-4D82-AC04-682FC918E513}"/>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grpSp>
        <p:nvGrpSpPr>
          <p:cNvPr id="28" name="グループ化 27">
            <a:extLst>
              <a:ext uri="{FF2B5EF4-FFF2-40B4-BE49-F238E27FC236}">
                <a16:creationId xmlns:a16="http://schemas.microsoft.com/office/drawing/2014/main" id="{32DEB86F-C7FF-E135-A1F4-9290F1DD8979}"/>
              </a:ext>
            </a:extLst>
          </p:cNvPr>
          <p:cNvGrpSpPr/>
          <p:nvPr/>
        </p:nvGrpSpPr>
        <p:grpSpPr>
          <a:xfrm>
            <a:off x="872055" y="4692019"/>
            <a:ext cx="3312368" cy="999483"/>
            <a:chOff x="251520" y="4815455"/>
            <a:chExt cx="3996230" cy="1205833"/>
          </a:xfrm>
        </p:grpSpPr>
        <p:grpSp>
          <p:nvGrpSpPr>
            <p:cNvPr id="7" name="グループ化 6">
              <a:extLst>
                <a:ext uri="{FF2B5EF4-FFF2-40B4-BE49-F238E27FC236}">
                  <a16:creationId xmlns:a16="http://schemas.microsoft.com/office/drawing/2014/main" id="{915A42B9-BC62-EAD8-BEFF-683CB2934836}"/>
                </a:ext>
              </a:extLst>
            </p:cNvPr>
            <p:cNvGrpSpPr/>
            <p:nvPr/>
          </p:nvGrpSpPr>
          <p:grpSpPr>
            <a:xfrm>
              <a:off x="251520" y="4846800"/>
              <a:ext cx="698692" cy="1142997"/>
              <a:chOff x="1259632" y="2492896"/>
              <a:chExt cx="792088" cy="1295783"/>
            </a:xfrm>
            <a:solidFill>
              <a:schemeClr val="tx1">
                <a:lumMod val="50000"/>
                <a:lumOff val="50000"/>
              </a:schemeClr>
            </a:solidFill>
          </p:grpSpPr>
          <p:sp>
            <p:nvSpPr>
              <p:cNvPr id="8" name="二等辺三角形 7">
                <a:extLst>
                  <a:ext uri="{FF2B5EF4-FFF2-40B4-BE49-F238E27FC236}">
                    <a16:creationId xmlns:a16="http://schemas.microsoft.com/office/drawing/2014/main" id="{A1C6807C-B3B4-0620-9D54-8C30CDEB4A5C}"/>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部分円 8">
                <a:extLst>
                  <a:ext uri="{FF2B5EF4-FFF2-40B4-BE49-F238E27FC236}">
                    <a16:creationId xmlns:a16="http://schemas.microsoft.com/office/drawing/2014/main" id="{1DFBD31F-B9CE-F3DC-883A-A7EC6C9D9A1A}"/>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0" name="グループ化 9">
              <a:extLst>
                <a:ext uri="{FF2B5EF4-FFF2-40B4-BE49-F238E27FC236}">
                  <a16:creationId xmlns:a16="http://schemas.microsoft.com/office/drawing/2014/main" id="{586419D8-200E-D9B3-D1D1-3F8D1D4B4284}"/>
                </a:ext>
              </a:extLst>
            </p:cNvPr>
            <p:cNvGrpSpPr/>
            <p:nvPr/>
          </p:nvGrpSpPr>
          <p:grpSpPr>
            <a:xfrm flipH="1">
              <a:off x="3549058" y="4841723"/>
              <a:ext cx="698692" cy="1142997"/>
              <a:chOff x="1259632" y="2492896"/>
              <a:chExt cx="792088" cy="1295783"/>
            </a:xfrm>
            <a:solidFill>
              <a:schemeClr val="tx1">
                <a:lumMod val="50000"/>
                <a:lumOff val="50000"/>
              </a:schemeClr>
            </a:solidFill>
          </p:grpSpPr>
          <p:sp>
            <p:nvSpPr>
              <p:cNvPr id="11" name="二等辺三角形 10">
                <a:extLst>
                  <a:ext uri="{FF2B5EF4-FFF2-40B4-BE49-F238E27FC236}">
                    <a16:creationId xmlns:a16="http://schemas.microsoft.com/office/drawing/2014/main" id="{1C1C29D9-59E1-7D0C-8087-0305B54B28C1}"/>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部分円 11">
                <a:extLst>
                  <a:ext uri="{FF2B5EF4-FFF2-40B4-BE49-F238E27FC236}">
                    <a16:creationId xmlns:a16="http://schemas.microsoft.com/office/drawing/2014/main" id="{72324FF1-A352-2BD4-A53C-45C61AEFA733}"/>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3" name="直線矢印コネクタ 12">
              <a:extLst>
                <a:ext uri="{FF2B5EF4-FFF2-40B4-BE49-F238E27FC236}">
                  <a16:creationId xmlns:a16="http://schemas.microsoft.com/office/drawing/2014/main" id="{8D17AAE2-50E7-D779-989C-4802243E9EBE}"/>
                </a:ext>
              </a:extLst>
            </p:cNvPr>
            <p:cNvCxnSpPr>
              <a:cxnSpLocks/>
            </p:cNvCxnSpPr>
            <p:nvPr/>
          </p:nvCxnSpPr>
          <p:spPr>
            <a:xfrm>
              <a:off x="1009221" y="5540416"/>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図 13" descr="ケーキ, 座る, テーブル が含まれている画像&#10;&#10;自動的に生成された説明">
              <a:extLst>
                <a:ext uri="{FF2B5EF4-FFF2-40B4-BE49-F238E27FC236}">
                  <a16:creationId xmlns:a16="http://schemas.microsoft.com/office/drawing/2014/main" id="{24E790B7-C144-C410-7B96-095344B83B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797" y="4815455"/>
              <a:ext cx="844931" cy="698693"/>
            </a:xfrm>
            <a:prstGeom prst="rect">
              <a:avLst/>
            </a:prstGeom>
          </p:spPr>
        </p:pic>
        <p:pic>
          <p:nvPicPr>
            <p:cNvPr id="15" name="コンテンツ プレースホルダー 19" descr="文字と絵が描かれた絵&#10;&#10;中程度の精度で自動的に生成された説明">
              <a:extLst>
                <a:ext uri="{FF2B5EF4-FFF2-40B4-BE49-F238E27FC236}">
                  <a16:creationId xmlns:a16="http://schemas.microsoft.com/office/drawing/2014/main" id="{92AAFC1F-9924-E728-E455-7D586A3313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82" y="5249457"/>
              <a:ext cx="665089" cy="771831"/>
            </a:xfrm>
            <a:prstGeom prst="rect">
              <a:avLst/>
            </a:prstGeom>
          </p:spPr>
        </p:pic>
      </p:grpSp>
      <p:grpSp>
        <p:nvGrpSpPr>
          <p:cNvPr id="29" name="グループ化 28">
            <a:extLst>
              <a:ext uri="{FF2B5EF4-FFF2-40B4-BE49-F238E27FC236}">
                <a16:creationId xmlns:a16="http://schemas.microsoft.com/office/drawing/2014/main" id="{D3C6424A-56A6-64FA-E45A-6D31FAB182C8}"/>
              </a:ext>
            </a:extLst>
          </p:cNvPr>
          <p:cNvGrpSpPr/>
          <p:nvPr/>
        </p:nvGrpSpPr>
        <p:grpSpPr>
          <a:xfrm>
            <a:off x="5090906" y="2313088"/>
            <a:ext cx="3408954" cy="3348160"/>
            <a:chOff x="4836604" y="2063321"/>
            <a:chExt cx="3996230" cy="3924963"/>
          </a:xfrm>
        </p:grpSpPr>
        <p:grpSp>
          <p:nvGrpSpPr>
            <p:cNvPr id="16" name="グループ化 15">
              <a:extLst>
                <a:ext uri="{FF2B5EF4-FFF2-40B4-BE49-F238E27FC236}">
                  <a16:creationId xmlns:a16="http://schemas.microsoft.com/office/drawing/2014/main" id="{0C21C5C2-5CE3-4D54-F9BA-1E4606E32C09}"/>
                </a:ext>
              </a:extLst>
            </p:cNvPr>
            <p:cNvGrpSpPr/>
            <p:nvPr/>
          </p:nvGrpSpPr>
          <p:grpSpPr>
            <a:xfrm>
              <a:off x="4836604" y="4845287"/>
              <a:ext cx="698692" cy="1142997"/>
              <a:chOff x="1259632" y="2492896"/>
              <a:chExt cx="792088" cy="1295783"/>
            </a:xfrm>
            <a:solidFill>
              <a:schemeClr val="tx1">
                <a:lumMod val="50000"/>
                <a:lumOff val="50000"/>
              </a:schemeClr>
            </a:solidFill>
          </p:grpSpPr>
          <p:sp>
            <p:nvSpPr>
              <p:cNvPr id="17" name="二等辺三角形 16">
                <a:extLst>
                  <a:ext uri="{FF2B5EF4-FFF2-40B4-BE49-F238E27FC236}">
                    <a16:creationId xmlns:a16="http://schemas.microsoft.com/office/drawing/2014/main" id="{9F39FCB2-C5B4-7B22-83DE-12277F514FC5}"/>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部分円 17">
                <a:extLst>
                  <a:ext uri="{FF2B5EF4-FFF2-40B4-BE49-F238E27FC236}">
                    <a16:creationId xmlns:a16="http://schemas.microsoft.com/office/drawing/2014/main" id="{D45B9DC8-EC45-E265-E127-436DFE7626D0}"/>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9" name="グループ化 18">
              <a:extLst>
                <a:ext uri="{FF2B5EF4-FFF2-40B4-BE49-F238E27FC236}">
                  <a16:creationId xmlns:a16="http://schemas.microsoft.com/office/drawing/2014/main" id="{4E4D77F1-3908-58BF-37C3-ECCBEFA29EB6}"/>
                </a:ext>
              </a:extLst>
            </p:cNvPr>
            <p:cNvGrpSpPr/>
            <p:nvPr/>
          </p:nvGrpSpPr>
          <p:grpSpPr>
            <a:xfrm flipH="1">
              <a:off x="8134142" y="4840210"/>
              <a:ext cx="698692" cy="1142997"/>
              <a:chOff x="1259632" y="2492896"/>
              <a:chExt cx="792088" cy="1295783"/>
            </a:xfrm>
            <a:solidFill>
              <a:schemeClr val="tx1">
                <a:lumMod val="50000"/>
                <a:lumOff val="50000"/>
              </a:schemeClr>
            </a:solidFill>
          </p:grpSpPr>
          <p:sp>
            <p:nvSpPr>
              <p:cNvPr id="20" name="二等辺三角形 19">
                <a:extLst>
                  <a:ext uri="{FF2B5EF4-FFF2-40B4-BE49-F238E27FC236}">
                    <a16:creationId xmlns:a16="http://schemas.microsoft.com/office/drawing/2014/main" id="{4E809E34-D4EE-90B9-CD8E-3337311B1F34}"/>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部分円 20">
                <a:extLst>
                  <a:ext uri="{FF2B5EF4-FFF2-40B4-BE49-F238E27FC236}">
                    <a16:creationId xmlns:a16="http://schemas.microsoft.com/office/drawing/2014/main" id="{6AD7F6F7-F4FF-1A14-AFE2-B4C5328F8A9E}"/>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2" name="直線矢印コネクタ 21">
              <a:extLst>
                <a:ext uri="{FF2B5EF4-FFF2-40B4-BE49-F238E27FC236}">
                  <a16:creationId xmlns:a16="http://schemas.microsoft.com/office/drawing/2014/main" id="{DAE471E8-82D5-F342-FA20-A7796055D9CF}"/>
                </a:ext>
              </a:extLst>
            </p:cNvPr>
            <p:cNvCxnSpPr>
              <a:cxnSpLocks/>
            </p:cNvCxnSpPr>
            <p:nvPr/>
          </p:nvCxnSpPr>
          <p:spPr>
            <a:xfrm>
              <a:off x="5594305" y="5538903"/>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図 22" descr="ケーキ, 座る, テーブル が含まれている画像&#10;&#10;自動的に生成された説明">
              <a:extLst>
                <a:ext uri="{FF2B5EF4-FFF2-40B4-BE49-F238E27FC236}">
                  <a16:creationId xmlns:a16="http://schemas.microsoft.com/office/drawing/2014/main" id="{41FD89F2-1B67-9D01-1FAF-189F5A7491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3881" y="4813942"/>
              <a:ext cx="844931" cy="698693"/>
            </a:xfrm>
            <a:prstGeom prst="rect">
              <a:avLst/>
            </a:prstGeom>
          </p:spPr>
        </p:pic>
        <p:pic>
          <p:nvPicPr>
            <p:cNvPr id="24" name="図 23" descr="食品 が含まれている画像&#10;&#10;自動的に生成された説明">
              <a:extLst>
                <a:ext uri="{FF2B5EF4-FFF2-40B4-BE49-F238E27FC236}">
                  <a16:creationId xmlns:a16="http://schemas.microsoft.com/office/drawing/2014/main" id="{4F72342E-27E8-8B55-B629-87ECD7DBEA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3881" y="2063321"/>
              <a:ext cx="1714621" cy="1714621"/>
            </a:xfrm>
            <a:prstGeom prst="rect">
              <a:avLst/>
            </a:prstGeom>
          </p:spPr>
        </p:pic>
        <p:pic>
          <p:nvPicPr>
            <p:cNvPr id="25" name="コンテンツ プレースホルダー 19" descr="文字と絵が描かれた絵&#10;&#10;中程度の精度で自動的に生成された説明">
              <a:extLst>
                <a:ext uri="{FF2B5EF4-FFF2-40B4-BE49-F238E27FC236}">
                  <a16:creationId xmlns:a16="http://schemas.microsoft.com/office/drawing/2014/main" id="{84E7FBD7-39B6-9816-8B69-4E8F6FB804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48646" y="2063321"/>
              <a:ext cx="665089" cy="771831"/>
            </a:xfrm>
            <a:prstGeom prst="rect">
              <a:avLst/>
            </a:prstGeom>
          </p:spPr>
        </p:pic>
        <p:cxnSp>
          <p:nvCxnSpPr>
            <p:cNvPr id="26" name="直線コネクタ 25">
              <a:extLst>
                <a:ext uri="{FF2B5EF4-FFF2-40B4-BE49-F238E27FC236}">
                  <a16:creationId xmlns:a16="http://schemas.microsoft.com/office/drawing/2014/main" id="{AA8A0F6D-8BAF-A343-A2D2-6A3DA56D7CBA}"/>
                </a:ext>
              </a:extLst>
            </p:cNvPr>
            <p:cNvCxnSpPr>
              <a:stCxn id="23" idx="0"/>
            </p:cNvCxnSpPr>
            <p:nvPr/>
          </p:nvCxnSpPr>
          <p:spPr>
            <a:xfrm flipV="1">
              <a:off x="6646347" y="2719082"/>
              <a:ext cx="422465" cy="209486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563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B7E6AE-81A3-5663-EF74-6D6D593F8D88}"/>
              </a:ext>
            </a:extLst>
          </p:cNvPr>
          <p:cNvSpPr>
            <a:spLocks noGrp="1"/>
          </p:cNvSpPr>
          <p:nvPr>
            <p:ph type="title"/>
          </p:nvPr>
        </p:nvSpPr>
        <p:spPr/>
        <p:txBody>
          <a:bodyPr>
            <a:normAutofit/>
          </a:bodyPr>
          <a:lstStyle/>
          <a:p>
            <a:r>
              <a:rPr lang="ja-JP" altLang="en-US" dirty="0"/>
              <a:t>理由</a:t>
            </a:r>
            <a:r>
              <a:rPr lang="en-US" altLang="ja-JP" dirty="0"/>
              <a:t>1: </a:t>
            </a:r>
            <a:r>
              <a:rPr lang="ja-JP" altLang="en-US" dirty="0"/>
              <a:t>仕事の効率（利便性）</a:t>
            </a:r>
            <a:endParaRPr kumimoji="1" lang="ja-JP" altLang="en-US" dirty="0"/>
          </a:p>
        </p:txBody>
      </p:sp>
      <p:sp>
        <p:nvSpPr>
          <p:cNvPr id="4" name="日付プレースホルダー 3">
            <a:extLst>
              <a:ext uri="{FF2B5EF4-FFF2-40B4-BE49-F238E27FC236}">
                <a16:creationId xmlns:a16="http://schemas.microsoft.com/office/drawing/2014/main" id="{48195A22-7DD0-0851-7F34-0DDC928C6BE6}"/>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696F53A5-5900-E206-1BED-8F2567109D74}"/>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9B864BE-1456-278E-1B48-57A76C98B4F3}"/>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
        <p:nvSpPr>
          <p:cNvPr id="118" name="コンテンツ プレースホルダー 117">
            <a:extLst>
              <a:ext uri="{FF2B5EF4-FFF2-40B4-BE49-F238E27FC236}">
                <a16:creationId xmlns:a16="http://schemas.microsoft.com/office/drawing/2014/main" id="{7983D62A-DEE1-80E1-540C-1A52437BA288}"/>
              </a:ext>
            </a:extLst>
          </p:cNvPr>
          <p:cNvSpPr>
            <a:spLocks noGrp="1"/>
          </p:cNvSpPr>
          <p:nvPr>
            <p:ph idx="1"/>
          </p:nvPr>
        </p:nvSpPr>
        <p:spPr/>
        <p:txBody>
          <a:bodyPr/>
          <a:lstStyle/>
          <a:p>
            <a:r>
              <a:rPr lang="ja-JP" altLang="en-US" dirty="0"/>
              <a:t>典型的場面</a:t>
            </a:r>
            <a:endParaRPr lang="en-US" altLang="ja-JP" dirty="0"/>
          </a:p>
          <a:p>
            <a:pPr lvl="1"/>
            <a:r>
              <a:rPr lang="ja-JP" altLang="en-US" dirty="0"/>
              <a:t>「添付した</a:t>
            </a:r>
            <a:r>
              <a:rPr lang="en-US" altLang="ja-JP" dirty="0"/>
              <a:t>Excel</a:t>
            </a:r>
            <a:r>
              <a:rPr lang="ja-JP" altLang="en-US" dirty="0"/>
              <a:t>に</a:t>
            </a:r>
            <a:r>
              <a:rPr lang="ja-JP" altLang="en-US" dirty="0">
                <a:solidFill>
                  <a:srgbClr val="00B050"/>
                </a:solidFill>
              </a:rPr>
              <a:t>記入して返送</a:t>
            </a:r>
            <a:r>
              <a:rPr lang="ja-JP" altLang="en-US" dirty="0"/>
              <a:t>ください」</a:t>
            </a:r>
            <a:endParaRPr lang="en-US" altLang="ja-JP" dirty="0"/>
          </a:p>
          <a:p>
            <a:pPr lvl="1"/>
            <a:r>
              <a:rPr lang="ja-JP" altLang="en-US" dirty="0"/>
              <a:t>大勢で</a:t>
            </a:r>
            <a:r>
              <a:rPr lang="ja-JP" altLang="en-US" dirty="0">
                <a:solidFill>
                  <a:srgbClr val="00B050"/>
                </a:solidFill>
              </a:rPr>
              <a:t>共同編集</a:t>
            </a:r>
            <a:r>
              <a:rPr lang="ja-JP" altLang="en-US" dirty="0"/>
              <a:t>（予算申請書類）</a:t>
            </a:r>
            <a:endParaRPr lang="en-US" altLang="ja-JP" dirty="0"/>
          </a:p>
          <a:p>
            <a:pPr lvl="1"/>
            <a:r>
              <a:rPr lang="ja-JP" altLang="en-US" dirty="0">
                <a:solidFill>
                  <a:srgbClr val="00B050"/>
                </a:solidFill>
              </a:rPr>
              <a:t>大量</a:t>
            </a:r>
            <a:r>
              <a:rPr lang="ja-JP" altLang="en-US" dirty="0"/>
              <a:t>の資料送信（フォルダを共有）</a:t>
            </a:r>
            <a:endParaRPr lang="en-US" altLang="ja-JP" dirty="0"/>
          </a:p>
        </p:txBody>
      </p:sp>
      <p:cxnSp>
        <p:nvCxnSpPr>
          <p:cNvPr id="131" name="直線矢印コネクタ 130">
            <a:extLst>
              <a:ext uri="{FF2B5EF4-FFF2-40B4-BE49-F238E27FC236}">
                <a16:creationId xmlns:a16="http://schemas.microsoft.com/office/drawing/2014/main" id="{70F559D4-2FB6-4CF0-2673-BE72434390EF}"/>
              </a:ext>
            </a:extLst>
          </p:cNvPr>
          <p:cNvCxnSpPr>
            <a:stCxn id="121" idx="0"/>
            <a:endCxn id="124" idx="2"/>
          </p:cNvCxnSpPr>
          <p:nvPr/>
        </p:nvCxnSpPr>
        <p:spPr>
          <a:xfrm>
            <a:off x="1311288" y="5117237"/>
            <a:ext cx="2108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a:extLst>
              <a:ext uri="{FF2B5EF4-FFF2-40B4-BE49-F238E27FC236}">
                <a16:creationId xmlns:a16="http://schemas.microsoft.com/office/drawing/2014/main" id="{012414C2-3DD8-C730-1C37-124F6FC3B634}"/>
              </a:ext>
            </a:extLst>
          </p:cNvPr>
          <p:cNvCxnSpPr>
            <a:cxnSpLocks/>
            <a:stCxn id="124" idx="2"/>
            <a:endCxn id="121" idx="1"/>
          </p:cNvCxnSpPr>
          <p:nvPr/>
        </p:nvCxnSpPr>
        <p:spPr>
          <a:xfrm flipH="1">
            <a:off x="1135220" y="5117237"/>
            <a:ext cx="2284652" cy="17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a:extLst>
              <a:ext uri="{FF2B5EF4-FFF2-40B4-BE49-F238E27FC236}">
                <a16:creationId xmlns:a16="http://schemas.microsoft.com/office/drawing/2014/main" id="{4D6ACE74-FC88-B728-B4F0-FD76040B5646}"/>
              </a:ext>
            </a:extLst>
          </p:cNvPr>
          <p:cNvCxnSpPr>
            <a:cxnSpLocks/>
            <a:stCxn id="121" idx="1"/>
            <a:endCxn id="127" idx="2"/>
          </p:cNvCxnSpPr>
          <p:nvPr/>
        </p:nvCxnSpPr>
        <p:spPr>
          <a:xfrm>
            <a:off x="1135220" y="5293305"/>
            <a:ext cx="1751252" cy="760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直線矢印コネクタ 133">
            <a:extLst>
              <a:ext uri="{FF2B5EF4-FFF2-40B4-BE49-F238E27FC236}">
                <a16:creationId xmlns:a16="http://schemas.microsoft.com/office/drawing/2014/main" id="{53BC0FA7-FAA9-01A9-7509-74A9EFE29581}"/>
              </a:ext>
            </a:extLst>
          </p:cNvPr>
          <p:cNvCxnSpPr>
            <a:cxnSpLocks/>
            <a:stCxn id="127" idx="2"/>
            <a:endCxn id="130" idx="0"/>
          </p:cNvCxnSpPr>
          <p:nvPr/>
        </p:nvCxnSpPr>
        <p:spPr>
          <a:xfrm flipH="1" flipV="1">
            <a:off x="1638713" y="6048489"/>
            <a:ext cx="1247759" cy="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DA9DC55E-0643-8352-A32D-3D1E5EA39F94}"/>
              </a:ext>
            </a:extLst>
          </p:cNvPr>
          <p:cNvCxnSpPr>
            <a:cxnSpLocks/>
            <a:stCxn id="130" idx="0"/>
            <a:endCxn id="124" idx="1"/>
          </p:cNvCxnSpPr>
          <p:nvPr/>
        </p:nvCxnSpPr>
        <p:spPr>
          <a:xfrm flipV="1">
            <a:off x="1638713" y="5293305"/>
            <a:ext cx="1605090" cy="755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線矢印コネクタ 135">
            <a:extLst>
              <a:ext uri="{FF2B5EF4-FFF2-40B4-BE49-F238E27FC236}">
                <a16:creationId xmlns:a16="http://schemas.microsoft.com/office/drawing/2014/main" id="{F603758E-0EDB-67EA-5F2C-2159B70355E7}"/>
              </a:ext>
            </a:extLst>
          </p:cNvPr>
          <p:cNvCxnSpPr>
            <a:cxnSpLocks/>
            <a:stCxn id="124" idx="1"/>
            <a:endCxn id="130" idx="3"/>
          </p:cNvCxnSpPr>
          <p:nvPr/>
        </p:nvCxnSpPr>
        <p:spPr>
          <a:xfrm flipH="1">
            <a:off x="1462645" y="5293305"/>
            <a:ext cx="1781158" cy="579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7" name="コンテンツ プレースホルダー 19" descr="文字と絵が描かれた絵&#10;&#10;中程度の精度で自動的に生成された説明">
            <a:extLst>
              <a:ext uri="{FF2B5EF4-FFF2-40B4-BE49-F238E27FC236}">
                <a16:creationId xmlns:a16="http://schemas.microsoft.com/office/drawing/2014/main" id="{7D203258-347B-EADA-86CB-ED5B6F393A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583" y="5136479"/>
            <a:ext cx="360040" cy="417824"/>
          </a:xfrm>
          <a:prstGeom prst="rect">
            <a:avLst/>
          </a:prstGeom>
        </p:spPr>
      </p:pic>
      <p:pic>
        <p:nvPicPr>
          <p:cNvPr id="138" name="図 137" descr="アイコン&#10;&#10;自動的に生成された説明">
            <a:extLst>
              <a:ext uri="{FF2B5EF4-FFF2-40B4-BE49-F238E27FC236}">
                <a16:creationId xmlns:a16="http://schemas.microsoft.com/office/drawing/2014/main" id="{76A13D57-62E1-98C6-11CC-7EA0B2CFEF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9859" y="5086213"/>
            <a:ext cx="360040" cy="417824"/>
          </a:xfrm>
          <a:prstGeom prst="rect">
            <a:avLst/>
          </a:prstGeom>
        </p:spPr>
      </p:pic>
      <p:pic>
        <p:nvPicPr>
          <p:cNvPr id="139" name="コンテンツ プレースホルダー 19" descr="文字と絵が描かれた絵&#10;&#10;中程度の精度で自動的に生成された説明">
            <a:extLst>
              <a:ext uri="{FF2B5EF4-FFF2-40B4-BE49-F238E27FC236}">
                <a16:creationId xmlns:a16="http://schemas.microsoft.com/office/drawing/2014/main" id="{AE4E8109-271B-76B0-085C-6AEDDF7D6A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2743" y="5356425"/>
            <a:ext cx="360040" cy="417824"/>
          </a:xfrm>
          <a:prstGeom prst="rect">
            <a:avLst/>
          </a:prstGeom>
        </p:spPr>
      </p:pic>
      <p:pic>
        <p:nvPicPr>
          <p:cNvPr id="140" name="図 139" descr="アイコン&#10;&#10;自動的に生成された説明">
            <a:extLst>
              <a:ext uri="{FF2B5EF4-FFF2-40B4-BE49-F238E27FC236}">
                <a16:creationId xmlns:a16="http://schemas.microsoft.com/office/drawing/2014/main" id="{EA522FE9-A301-65F9-D05D-08E324DB6A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7019" y="5306159"/>
            <a:ext cx="360040" cy="417824"/>
          </a:xfrm>
          <a:prstGeom prst="rect">
            <a:avLst/>
          </a:prstGeom>
        </p:spPr>
      </p:pic>
      <p:pic>
        <p:nvPicPr>
          <p:cNvPr id="141" name="コンテンツ プレースホルダー 19" descr="文字と絵が描かれた絵&#10;&#10;中程度の精度で自動的に生成された説明">
            <a:extLst>
              <a:ext uri="{FF2B5EF4-FFF2-40B4-BE49-F238E27FC236}">
                <a16:creationId xmlns:a16="http://schemas.microsoft.com/office/drawing/2014/main" id="{DD53F9FE-EFE0-AB2B-1EFC-F4C9124F5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1157" y="6033068"/>
            <a:ext cx="360040" cy="417824"/>
          </a:xfrm>
          <a:prstGeom prst="rect">
            <a:avLst/>
          </a:prstGeom>
        </p:spPr>
      </p:pic>
      <p:pic>
        <p:nvPicPr>
          <p:cNvPr id="142" name="図 141" descr="アイコン&#10;&#10;自動的に生成された説明">
            <a:extLst>
              <a:ext uri="{FF2B5EF4-FFF2-40B4-BE49-F238E27FC236}">
                <a16:creationId xmlns:a16="http://schemas.microsoft.com/office/drawing/2014/main" id="{42A90443-E090-1883-634E-883BE99B17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5433" y="5982802"/>
            <a:ext cx="360040" cy="417824"/>
          </a:xfrm>
          <a:prstGeom prst="rect">
            <a:avLst/>
          </a:prstGeom>
        </p:spPr>
      </p:pic>
      <p:pic>
        <p:nvPicPr>
          <p:cNvPr id="143" name="コンテンツ プレースホルダー 19" descr="文字と絵が描かれた絵&#10;&#10;中程度の精度で自動的に生成された説明">
            <a:extLst>
              <a:ext uri="{FF2B5EF4-FFF2-40B4-BE49-F238E27FC236}">
                <a16:creationId xmlns:a16="http://schemas.microsoft.com/office/drawing/2014/main" id="{E4604858-DDD3-C840-7BF8-9A33F5D3FC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7533" y="5520283"/>
            <a:ext cx="360040" cy="417824"/>
          </a:xfrm>
          <a:prstGeom prst="rect">
            <a:avLst/>
          </a:prstGeom>
        </p:spPr>
      </p:pic>
      <p:pic>
        <p:nvPicPr>
          <p:cNvPr id="144" name="図 143" descr="アイコン&#10;&#10;自動的に生成された説明">
            <a:extLst>
              <a:ext uri="{FF2B5EF4-FFF2-40B4-BE49-F238E27FC236}">
                <a16:creationId xmlns:a16="http://schemas.microsoft.com/office/drawing/2014/main" id="{7B138D25-5509-4AAC-CC2A-ED1DD39451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1809" y="5470017"/>
            <a:ext cx="360040" cy="417824"/>
          </a:xfrm>
          <a:prstGeom prst="rect">
            <a:avLst/>
          </a:prstGeom>
        </p:spPr>
      </p:pic>
      <p:pic>
        <p:nvPicPr>
          <p:cNvPr id="145" name="コンテンツ プレースホルダー 19" descr="文字と絵が描かれた絵&#10;&#10;中程度の精度で自動的に生成された説明">
            <a:extLst>
              <a:ext uri="{FF2B5EF4-FFF2-40B4-BE49-F238E27FC236}">
                <a16:creationId xmlns:a16="http://schemas.microsoft.com/office/drawing/2014/main" id="{6F6AEFBA-FAB1-F249-0F5C-4FFF4A4CB0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7217" y="5541355"/>
            <a:ext cx="360040" cy="417824"/>
          </a:xfrm>
          <a:prstGeom prst="rect">
            <a:avLst/>
          </a:prstGeom>
        </p:spPr>
      </p:pic>
      <p:pic>
        <p:nvPicPr>
          <p:cNvPr id="146" name="図 145" descr="アイコン&#10;&#10;自動的に生成された説明">
            <a:extLst>
              <a:ext uri="{FF2B5EF4-FFF2-40B4-BE49-F238E27FC236}">
                <a16:creationId xmlns:a16="http://schemas.microsoft.com/office/drawing/2014/main" id="{0427236A-79BA-306C-73AE-687B247AEA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1493" y="5491089"/>
            <a:ext cx="360040" cy="417824"/>
          </a:xfrm>
          <a:prstGeom prst="rect">
            <a:avLst/>
          </a:prstGeom>
        </p:spPr>
      </p:pic>
      <p:pic>
        <p:nvPicPr>
          <p:cNvPr id="147" name="コンテンツ プレースホルダー 19" descr="文字と絵が描かれた絵&#10;&#10;中程度の精度で自動的に生成された説明">
            <a:extLst>
              <a:ext uri="{FF2B5EF4-FFF2-40B4-BE49-F238E27FC236}">
                <a16:creationId xmlns:a16="http://schemas.microsoft.com/office/drawing/2014/main" id="{921709B9-4292-0072-F486-4C5AA917E2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7011" y="4779054"/>
            <a:ext cx="360040" cy="417824"/>
          </a:xfrm>
          <a:prstGeom prst="rect">
            <a:avLst/>
          </a:prstGeom>
        </p:spPr>
      </p:pic>
      <p:pic>
        <p:nvPicPr>
          <p:cNvPr id="148" name="図 147" descr="アイコン&#10;&#10;自動的に生成された説明">
            <a:extLst>
              <a:ext uri="{FF2B5EF4-FFF2-40B4-BE49-F238E27FC236}">
                <a16:creationId xmlns:a16="http://schemas.microsoft.com/office/drawing/2014/main" id="{439F8007-C2F4-7922-C21F-5E2C71A2F8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1287" y="4851858"/>
            <a:ext cx="360040" cy="417824"/>
          </a:xfrm>
          <a:prstGeom prst="rect">
            <a:avLst/>
          </a:prstGeom>
        </p:spPr>
      </p:pic>
      <p:cxnSp>
        <p:nvCxnSpPr>
          <p:cNvPr id="161" name="直線矢印コネクタ 160">
            <a:extLst>
              <a:ext uri="{FF2B5EF4-FFF2-40B4-BE49-F238E27FC236}">
                <a16:creationId xmlns:a16="http://schemas.microsoft.com/office/drawing/2014/main" id="{C0560D03-9D8C-1769-16D0-219AA9E82BCA}"/>
              </a:ext>
            </a:extLst>
          </p:cNvPr>
          <p:cNvCxnSpPr>
            <a:stCxn id="151" idx="0"/>
            <a:endCxn id="154" idx="2"/>
          </p:cNvCxnSpPr>
          <p:nvPr/>
        </p:nvCxnSpPr>
        <p:spPr>
          <a:xfrm>
            <a:off x="5991808" y="5189245"/>
            <a:ext cx="2108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CC9471B3-99F8-7B2B-104C-604AA12021B8}"/>
              </a:ext>
            </a:extLst>
          </p:cNvPr>
          <p:cNvCxnSpPr>
            <a:cxnSpLocks/>
            <a:stCxn id="154" idx="2"/>
            <a:endCxn id="151" idx="1"/>
          </p:cNvCxnSpPr>
          <p:nvPr/>
        </p:nvCxnSpPr>
        <p:spPr>
          <a:xfrm flipH="1">
            <a:off x="5815740" y="5189245"/>
            <a:ext cx="2284652" cy="17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a:extLst>
              <a:ext uri="{FF2B5EF4-FFF2-40B4-BE49-F238E27FC236}">
                <a16:creationId xmlns:a16="http://schemas.microsoft.com/office/drawing/2014/main" id="{E1D4854D-DD54-C175-70F7-6E4083731EB0}"/>
              </a:ext>
            </a:extLst>
          </p:cNvPr>
          <p:cNvCxnSpPr>
            <a:cxnSpLocks/>
            <a:stCxn id="151" idx="1"/>
            <a:endCxn id="157" idx="2"/>
          </p:cNvCxnSpPr>
          <p:nvPr/>
        </p:nvCxnSpPr>
        <p:spPr>
          <a:xfrm>
            <a:off x="5815740" y="5365313"/>
            <a:ext cx="1751252" cy="760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直線矢印コネクタ 163">
            <a:extLst>
              <a:ext uri="{FF2B5EF4-FFF2-40B4-BE49-F238E27FC236}">
                <a16:creationId xmlns:a16="http://schemas.microsoft.com/office/drawing/2014/main" id="{287A90A4-42F4-C496-7131-8B8679F41D3F}"/>
              </a:ext>
            </a:extLst>
          </p:cNvPr>
          <p:cNvCxnSpPr>
            <a:cxnSpLocks/>
            <a:stCxn id="157" idx="2"/>
            <a:endCxn id="160" idx="0"/>
          </p:cNvCxnSpPr>
          <p:nvPr/>
        </p:nvCxnSpPr>
        <p:spPr>
          <a:xfrm flipH="1" flipV="1">
            <a:off x="6319233" y="6120497"/>
            <a:ext cx="1247759" cy="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a:extLst>
              <a:ext uri="{FF2B5EF4-FFF2-40B4-BE49-F238E27FC236}">
                <a16:creationId xmlns:a16="http://schemas.microsoft.com/office/drawing/2014/main" id="{F322707D-E11A-E654-E5D6-33D31679A332}"/>
              </a:ext>
            </a:extLst>
          </p:cNvPr>
          <p:cNvCxnSpPr>
            <a:cxnSpLocks/>
            <a:stCxn id="160" idx="0"/>
            <a:endCxn id="154" idx="1"/>
          </p:cNvCxnSpPr>
          <p:nvPr/>
        </p:nvCxnSpPr>
        <p:spPr>
          <a:xfrm flipV="1">
            <a:off x="6319233" y="5365313"/>
            <a:ext cx="1605090" cy="755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直線矢印コネクタ 165">
            <a:extLst>
              <a:ext uri="{FF2B5EF4-FFF2-40B4-BE49-F238E27FC236}">
                <a16:creationId xmlns:a16="http://schemas.microsoft.com/office/drawing/2014/main" id="{3C31D100-4A9D-626C-4313-563260B13856}"/>
              </a:ext>
            </a:extLst>
          </p:cNvPr>
          <p:cNvCxnSpPr>
            <a:cxnSpLocks/>
            <a:stCxn id="154" idx="1"/>
            <a:endCxn id="160" idx="3"/>
          </p:cNvCxnSpPr>
          <p:nvPr/>
        </p:nvCxnSpPr>
        <p:spPr>
          <a:xfrm flipH="1">
            <a:off x="6143165" y="5365313"/>
            <a:ext cx="1781158" cy="579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9" name="図 178" descr="食品 が含まれている画像&#10;&#10;自動的に生成された説明">
            <a:extLst>
              <a:ext uri="{FF2B5EF4-FFF2-40B4-BE49-F238E27FC236}">
                <a16:creationId xmlns:a16="http://schemas.microsoft.com/office/drawing/2014/main" id="{27AAD7A4-4489-2B49-FD03-82E68DCCC5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4544" y="3943878"/>
            <a:ext cx="990974" cy="990974"/>
          </a:xfrm>
          <a:prstGeom prst="rect">
            <a:avLst/>
          </a:prstGeom>
        </p:spPr>
      </p:pic>
      <p:pic>
        <p:nvPicPr>
          <p:cNvPr id="181" name="コンテンツ プレースホルダー 19" descr="文字と絵が描かれた絵&#10;&#10;中程度の精度で自動的に生成された説明">
            <a:extLst>
              <a:ext uri="{FF2B5EF4-FFF2-40B4-BE49-F238E27FC236}">
                <a16:creationId xmlns:a16="http://schemas.microsoft.com/office/drawing/2014/main" id="{0E1005E7-D676-F043-99E5-F98F21B47B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1977" y="3991762"/>
            <a:ext cx="360040" cy="417824"/>
          </a:xfrm>
          <a:prstGeom prst="rect">
            <a:avLst/>
          </a:prstGeom>
        </p:spPr>
      </p:pic>
      <p:pic>
        <p:nvPicPr>
          <p:cNvPr id="182" name="図 181" descr="アイコン&#10;&#10;自動的に生成された説明">
            <a:extLst>
              <a:ext uri="{FF2B5EF4-FFF2-40B4-BE49-F238E27FC236}">
                <a16:creationId xmlns:a16="http://schemas.microsoft.com/office/drawing/2014/main" id="{44FA6999-48AC-6331-03B5-62B0FA11F4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1758" y="3984831"/>
            <a:ext cx="360040" cy="417824"/>
          </a:xfrm>
          <a:prstGeom prst="rect">
            <a:avLst/>
          </a:prstGeom>
        </p:spPr>
      </p:pic>
      <p:grpSp>
        <p:nvGrpSpPr>
          <p:cNvPr id="119" name="グループ化 118">
            <a:extLst>
              <a:ext uri="{FF2B5EF4-FFF2-40B4-BE49-F238E27FC236}">
                <a16:creationId xmlns:a16="http://schemas.microsoft.com/office/drawing/2014/main" id="{F31A87C8-5546-0B17-FDDF-C28EBA6828B5}"/>
              </a:ext>
            </a:extLst>
          </p:cNvPr>
          <p:cNvGrpSpPr/>
          <p:nvPr/>
        </p:nvGrpSpPr>
        <p:grpSpPr>
          <a:xfrm>
            <a:off x="959151" y="4941168"/>
            <a:ext cx="352137" cy="576064"/>
            <a:chOff x="1259632" y="2492896"/>
            <a:chExt cx="792088" cy="1295783"/>
          </a:xfrm>
          <a:solidFill>
            <a:schemeClr val="tx1">
              <a:lumMod val="50000"/>
              <a:lumOff val="50000"/>
            </a:schemeClr>
          </a:solidFill>
        </p:grpSpPr>
        <p:sp>
          <p:nvSpPr>
            <p:cNvPr id="120" name="二等辺三角形 119">
              <a:extLst>
                <a:ext uri="{FF2B5EF4-FFF2-40B4-BE49-F238E27FC236}">
                  <a16:creationId xmlns:a16="http://schemas.microsoft.com/office/drawing/2014/main" id="{87CADE2E-AC82-63C6-D77D-307A25F3FDDE}"/>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部分円 120">
              <a:extLst>
                <a:ext uri="{FF2B5EF4-FFF2-40B4-BE49-F238E27FC236}">
                  <a16:creationId xmlns:a16="http://schemas.microsoft.com/office/drawing/2014/main" id="{C5BF6DA5-8764-5E76-7830-39176E71C6D3}"/>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2" name="グループ化 121">
            <a:extLst>
              <a:ext uri="{FF2B5EF4-FFF2-40B4-BE49-F238E27FC236}">
                <a16:creationId xmlns:a16="http://schemas.microsoft.com/office/drawing/2014/main" id="{CCB2DF0B-03D1-CEFD-1502-C6259819E9A5}"/>
              </a:ext>
            </a:extLst>
          </p:cNvPr>
          <p:cNvGrpSpPr/>
          <p:nvPr/>
        </p:nvGrpSpPr>
        <p:grpSpPr>
          <a:xfrm flipH="1">
            <a:off x="3067735" y="4941168"/>
            <a:ext cx="352137" cy="576064"/>
            <a:chOff x="1259632" y="2492896"/>
            <a:chExt cx="792088" cy="1295783"/>
          </a:xfrm>
          <a:solidFill>
            <a:schemeClr val="tx1">
              <a:lumMod val="50000"/>
              <a:lumOff val="50000"/>
            </a:schemeClr>
          </a:solidFill>
        </p:grpSpPr>
        <p:sp>
          <p:nvSpPr>
            <p:cNvPr id="123" name="二等辺三角形 122">
              <a:extLst>
                <a:ext uri="{FF2B5EF4-FFF2-40B4-BE49-F238E27FC236}">
                  <a16:creationId xmlns:a16="http://schemas.microsoft.com/office/drawing/2014/main" id="{61D34742-E5AF-FD2B-0F71-5695332C5E7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部分円 123">
              <a:extLst>
                <a:ext uri="{FF2B5EF4-FFF2-40B4-BE49-F238E27FC236}">
                  <a16:creationId xmlns:a16="http://schemas.microsoft.com/office/drawing/2014/main" id="{75571E14-7F8D-6742-7312-7E6A285D9930}"/>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5" name="グループ化 124">
            <a:extLst>
              <a:ext uri="{FF2B5EF4-FFF2-40B4-BE49-F238E27FC236}">
                <a16:creationId xmlns:a16="http://schemas.microsoft.com/office/drawing/2014/main" id="{1D99629C-D38D-FC73-6420-248D48A1C38E}"/>
              </a:ext>
            </a:extLst>
          </p:cNvPr>
          <p:cNvGrpSpPr/>
          <p:nvPr/>
        </p:nvGrpSpPr>
        <p:grpSpPr>
          <a:xfrm flipH="1">
            <a:off x="2534335" y="5877272"/>
            <a:ext cx="352137" cy="576064"/>
            <a:chOff x="1259632" y="2492896"/>
            <a:chExt cx="792088" cy="1295783"/>
          </a:xfrm>
          <a:solidFill>
            <a:schemeClr val="tx1">
              <a:lumMod val="50000"/>
              <a:lumOff val="50000"/>
            </a:schemeClr>
          </a:solidFill>
        </p:grpSpPr>
        <p:sp>
          <p:nvSpPr>
            <p:cNvPr id="126" name="二等辺三角形 125">
              <a:extLst>
                <a:ext uri="{FF2B5EF4-FFF2-40B4-BE49-F238E27FC236}">
                  <a16:creationId xmlns:a16="http://schemas.microsoft.com/office/drawing/2014/main" id="{D64EF9AA-1A62-2BB8-CF2B-E233B283D982}"/>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部分円 126">
              <a:extLst>
                <a:ext uri="{FF2B5EF4-FFF2-40B4-BE49-F238E27FC236}">
                  <a16:creationId xmlns:a16="http://schemas.microsoft.com/office/drawing/2014/main" id="{4F33625D-127F-7361-DBEA-525BF7891C5C}"/>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8" name="グループ化 127">
            <a:extLst>
              <a:ext uri="{FF2B5EF4-FFF2-40B4-BE49-F238E27FC236}">
                <a16:creationId xmlns:a16="http://schemas.microsoft.com/office/drawing/2014/main" id="{4CA23EC0-79EB-44B7-253E-B4308D32AC22}"/>
              </a:ext>
            </a:extLst>
          </p:cNvPr>
          <p:cNvGrpSpPr/>
          <p:nvPr/>
        </p:nvGrpSpPr>
        <p:grpSpPr>
          <a:xfrm>
            <a:off x="1286576" y="5872420"/>
            <a:ext cx="352137" cy="576064"/>
            <a:chOff x="1259632" y="2492896"/>
            <a:chExt cx="792088" cy="1295783"/>
          </a:xfrm>
          <a:solidFill>
            <a:schemeClr val="tx1">
              <a:lumMod val="50000"/>
              <a:lumOff val="50000"/>
            </a:schemeClr>
          </a:solidFill>
        </p:grpSpPr>
        <p:sp>
          <p:nvSpPr>
            <p:cNvPr id="129" name="二等辺三角形 128">
              <a:extLst>
                <a:ext uri="{FF2B5EF4-FFF2-40B4-BE49-F238E27FC236}">
                  <a16:creationId xmlns:a16="http://schemas.microsoft.com/office/drawing/2014/main" id="{E736DD97-F9B3-7789-DAA9-610A8A02A333}"/>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部分円 129">
              <a:extLst>
                <a:ext uri="{FF2B5EF4-FFF2-40B4-BE49-F238E27FC236}">
                  <a16:creationId xmlns:a16="http://schemas.microsoft.com/office/drawing/2014/main" id="{E5037F6E-3F72-62DD-71CB-7479DC7BF5D8}"/>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49" name="グループ化 148">
            <a:extLst>
              <a:ext uri="{FF2B5EF4-FFF2-40B4-BE49-F238E27FC236}">
                <a16:creationId xmlns:a16="http://schemas.microsoft.com/office/drawing/2014/main" id="{3BFD3A4D-8357-02F8-EE28-185F712884D4}"/>
              </a:ext>
            </a:extLst>
          </p:cNvPr>
          <p:cNvGrpSpPr/>
          <p:nvPr/>
        </p:nvGrpSpPr>
        <p:grpSpPr>
          <a:xfrm>
            <a:off x="5639671" y="5013176"/>
            <a:ext cx="352137" cy="576064"/>
            <a:chOff x="1259632" y="2492896"/>
            <a:chExt cx="792088" cy="1295783"/>
          </a:xfrm>
          <a:solidFill>
            <a:schemeClr val="tx1">
              <a:lumMod val="50000"/>
              <a:lumOff val="50000"/>
            </a:schemeClr>
          </a:solidFill>
        </p:grpSpPr>
        <p:sp>
          <p:nvSpPr>
            <p:cNvPr id="150" name="二等辺三角形 149">
              <a:extLst>
                <a:ext uri="{FF2B5EF4-FFF2-40B4-BE49-F238E27FC236}">
                  <a16:creationId xmlns:a16="http://schemas.microsoft.com/office/drawing/2014/main" id="{82E61B56-8755-7ED5-5495-07C20BC454AA}"/>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部分円 150">
              <a:extLst>
                <a:ext uri="{FF2B5EF4-FFF2-40B4-BE49-F238E27FC236}">
                  <a16:creationId xmlns:a16="http://schemas.microsoft.com/office/drawing/2014/main" id="{7ABAA140-6282-D376-7EE2-4976AF4BE3B9}"/>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2" name="グループ化 151">
            <a:extLst>
              <a:ext uri="{FF2B5EF4-FFF2-40B4-BE49-F238E27FC236}">
                <a16:creationId xmlns:a16="http://schemas.microsoft.com/office/drawing/2014/main" id="{9F4B3002-871D-0095-65CB-22FADFD2282E}"/>
              </a:ext>
            </a:extLst>
          </p:cNvPr>
          <p:cNvGrpSpPr/>
          <p:nvPr/>
        </p:nvGrpSpPr>
        <p:grpSpPr>
          <a:xfrm flipH="1">
            <a:off x="7748255" y="5013176"/>
            <a:ext cx="352137" cy="576064"/>
            <a:chOff x="1259632" y="2492896"/>
            <a:chExt cx="792088" cy="1295783"/>
          </a:xfrm>
          <a:solidFill>
            <a:schemeClr val="tx1">
              <a:lumMod val="50000"/>
              <a:lumOff val="50000"/>
            </a:schemeClr>
          </a:solidFill>
        </p:grpSpPr>
        <p:sp>
          <p:nvSpPr>
            <p:cNvPr id="153" name="二等辺三角形 152">
              <a:extLst>
                <a:ext uri="{FF2B5EF4-FFF2-40B4-BE49-F238E27FC236}">
                  <a16:creationId xmlns:a16="http://schemas.microsoft.com/office/drawing/2014/main" id="{D29092AF-1DE6-53D1-87A7-FBDFF541C3C8}"/>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部分円 153">
              <a:extLst>
                <a:ext uri="{FF2B5EF4-FFF2-40B4-BE49-F238E27FC236}">
                  <a16:creationId xmlns:a16="http://schemas.microsoft.com/office/drawing/2014/main" id="{14048DFF-9E2C-87BE-360F-10C9032952A6}"/>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5" name="グループ化 154">
            <a:extLst>
              <a:ext uri="{FF2B5EF4-FFF2-40B4-BE49-F238E27FC236}">
                <a16:creationId xmlns:a16="http://schemas.microsoft.com/office/drawing/2014/main" id="{5AAB1343-2086-A674-57FC-50794344E8F5}"/>
              </a:ext>
            </a:extLst>
          </p:cNvPr>
          <p:cNvGrpSpPr/>
          <p:nvPr/>
        </p:nvGrpSpPr>
        <p:grpSpPr>
          <a:xfrm flipH="1">
            <a:off x="7214855" y="5949280"/>
            <a:ext cx="352137" cy="576064"/>
            <a:chOff x="1259632" y="2492896"/>
            <a:chExt cx="792088" cy="1295783"/>
          </a:xfrm>
          <a:solidFill>
            <a:schemeClr val="tx1">
              <a:lumMod val="50000"/>
              <a:lumOff val="50000"/>
            </a:schemeClr>
          </a:solidFill>
        </p:grpSpPr>
        <p:sp>
          <p:nvSpPr>
            <p:cNvPr id="156" name="二等辺三角形 155">
              <a:extLst>
                <a:ext uri="{FF2B5EF4-FFF2-40B4-BE49-F238E27FC236}">
                  <a16:creationId xmlns:a16="http://schemas.microsoft.com/office/drawing/2014/main" id="{D2B3404E-6C85-1EDE-0768-ECD14D31B1D5}"/>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部分円 156">
              <a:extLst>
                <a:ext uri="{FF2B5EF4-FFF2-40B4-BE49-F238E27FC236}">
                  <a16:creationId xmlns:a16="http://schemas.microsoft.com/office/drawing/2014/main" id="{CD3A27AA-E68C-64CD-98A9-BB8770D0F1B2}"/>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8" name="グループ化 157">
            <a:extLst>
              <a:ext uri="{FF2B5EF4-FFF2-40B4-BE49-F238E27FC236}">
                <a16:creationId xmlns:a16="http://schemas.microsoft.com/office/drawing/2014/main" id="{2AD55B3C-84E5-BC46-2818-B31F3F7F4007}"/>
              </a:ext>
            </a:extLst>
          </p:cNvPr>
          <p:cNvGrpSpPr/>
          <p:nvPr/>
        </p:nvGrpSpPr>
        <p:grpSpPr>
          <a:xfrm>
            <a:off x="5967096" y="5944428"/>
            <a:ext cx="352137" cy="576064"/>
            <a:chOff x="1259632" y="2492896"/>
            <a:chExt cx="792088" cy="1295783"/>
          </a:xfrm>
          <a:solidFill>
            <a:schemeClr val="tx1">
              <a:lumMod val="50000"/>
              <a:lumOff val="50000"/>
            </a:schemeClr>
          </a:solidFill>
        </p:grpSpPr>
        <p:sp>
          <p:nvSpPr>
            <p:cNvPr id="159" name="二等辺三角形 158">
              <a:extLst>
                <a:ext uri="{FF2B5EF4-FFF2-40B4-BE49-F238E27FC236}">
                  <a16:creationId xmlns:a16="http://schemas.microsoft.com/office/drawing/2014/main" id="{B729C5BC-7885-7A5B-020F-53CE1A4F2670}"/>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部分円 159">
              <a:extLst>
                <a:ext uri="{FF2B5EF4-FFF2-40B4-BE49-F238E27FC236}">
                  <a16:creationId xmlns:a16="http://schemas.microsoft.com/office/drawing/2014/main" id="{4FCFA52E-9A12-0B0E-4C54-7D1057525D27}"/>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2987379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9C584A-04EF-4BFD-B219-8D1BABA3319D}"/>
              </a:ext>
            </a:extLst>
          </p:cNvPr>
          <p:cNvSpPr>
            <a:spLocks noGrp="1"/>
          </p:cNvSpPr>
          <p:nvPr>
            <p:ph type="title"/>
          </p:nvPr>
        </p:nvSpPr>
        <p:spPr/>
        <p:txBody>
          <a:bodyPr/>
          <a:lstStyle/>
          <a:p>
            <a:r>
              <a:rPr kumimoji="1" lang="ja-JP" altLang="en-US" dirty="0"/>
              <a:t>業務効率化のための考え方</a:t>
            </a:r>
          </a:p>
        </p:txBody>
      </p:sp>
      <p:sp>
        <p:nvSpPr>
          <p:cNvPr id="3" name="コンテンツ プレースホルダー 2">
            <a:extLst>
              <a:ext uri="{FF2B5EF4-FFF2-40B4-BE49-F238E27FC236}">
                <a16:creationId xmlns:a16="http://schemas.microsoft.com/office/drawing/2014/main" id="{45743294-6E91-AB5F-7FC2-0E2F08EB091F}"/>
              </a:ext>
            </a:extLst>
          </p:cNvPr>
          <p:cNvSpPr>
            <a:spLocks noGrp="1"/>
          </p:cNvSpPr>
          <p:nvPr>
            <p:ph idx="1"/>
          </p:nvPr>
        </p:nvSpPr>
        <p:spPr/>
        <p:txBody>
          <a:bodyPr>
            <a:normAutofit fontScale="92500" lnSpcReduction="20000"/>
          </a:bodyPr>
          <a:lstStyle/>
          <a:p>
            <a:r>
              <a:rPr lang="ja-JP" altLang="en-US" dirty="0"/>
              <a:t>ある程度固定されたグループで</a:t>
            </a:r>
            <a:r>
              <a:rPr lang="en-US" altLang="ja-JP" dirty="0"/>
              <a:t>trivial</a:t>
            </a:r>
            <a:r>
              <a:rPr lang="ja-JP" altLang="en-US" dirty="0"/>
              <a:t>でない書類作成・共有をする状況はすべて、</a:t>
            </a:r>
            <a:r>
              <a:rPr lang="en-US" altLang="ja-JP" dirty="0">
                <a:solidFill>
                  <a:srgbClr val="FF0000"/>
                </a:solidFill>
              </a:rPr>
              <a:t>×</a:t>
            </a:r>
            <a:r>
              <a:rPr lang="ja-JP" altLang="en-US" dirty="0">
                <a:solidFill>
                  <a:srgbClr val="FF0000"/>
                </a:solidFill>
              </a:rPr>
              <a:t>メールでファイル添付</a:t>
            </a:r>
            <a:r>
              <a:rPr lang="ja-JP" altLang="en-US" dirty="0"/>
              <a:t> </a:t>
            </a:r>
            <a:r>
              <a:rPr lang="ja-JP" altLang="en-US" dirty="0">
                <a:sym typeface="Symbol" panose="05050102010706020507" pitchFamily="18" charset="2"/>
              </a:rPr>
              <a:t> </a:t>
            </a:r>
            <a:r>
              <a:rPr lang="ja-JP" altLang="en-US" dirty="0">
                <a:solidFill>
                  <a:srgbClr val="00B050"/>
                </a:solidFill>
              </a:rPr>
              <a:t>〇クラウドでファイル共有</a:t>
            </a:r>
            <a:endParaRPr lang="en-US" altLang="ja-JP" dirty="0">
              <a:solidFill>
                <a:srgbClr val="00B050"/>
              </a:solidFill>
            </a:endParaRPr>
          </a:p>
          <a:p>
            <a:pPr lvl="1"/>
            <a:r>
              <a:rPr lang="ja-JP" altLang="en-US" dirty="0"/>
              <a:t>例：専攻の教員＋事務</a:t>
            </a:r>
            <a:endParaRPr lang="en-US" altLang="ja-JP" dirty="0"/>
          </a:p>
          <a:p>
            <a:pPr lvl="1"/>
            <a:r>
              <a:rPr lang="ja-JP" altLang="en-US" dirty="0"/>
              <a:t>例：○○委員会</a:t>
            </a:r>
            <a:endParaRPr lang="en-US" altLang="ja-JP" dirty="0"/>
          </a:p>
          <a:p>
            <a:r>
              <a:rPr kumimoji="1" lang="ja-JP" altLang="en-US" dirty="0"/>
              <a:t>ドキュメントを共有するフォルダを固定</a:t>
            </a:r>
            <a:endParaRPr kumimoji="1" lang="en-US" altLang="ja-JP" dirty="0"/>
          </a:p>
          <a:p>
            <a:r>
              <a:rPr lang="ja-JP" altLang="en-US" dirty="0"/>
              <a:t>アクセス権限の設定をしっかりする</a:t>
            </a:r>
            <a:endParaRPr lang="en-US" altLang="ja-JP" dirty="0"/>
          </a:p>
          <a:p>
            <a:r>
              <a:rPr kumimoji="1" lang="ja-JP" altLang="en-US" dirty="0"/>
              <a:t>ファイル添付はほぼしない（</a:t>
            </a:r>
            <a:r>
              <a:rPr kumimoji="1" lang="ja-JP" altLang="en-US" dirty="0">
                <a:sym typeface="Symbol" panose="05050102010706020507" pitchFamily="18" charset="2"/>
              </a:rPr>
              <a:t> </a:t>
            </a:r>
            <a:r>
              <a:rPr lang="ja-JP" altLang="en-US" dirty="0">
                <a:sym typeface="Symbol" panose="05050102010706020507" pitchFamily="18" charset="2"/>
              </a:rPr>
              <a:t>直接編集・作成</a:t>
            </a:r>
            <a:r>
              <a:rPr kumimoji="1" lang="ja-JP" altLang="en-US" dirty="0"/>
              <a:t>するのみ）</a:t>
            </a:r>
          </a:p>
        </p:txBody>
      </p:sp>
      <p:sp>
        <p:nvSpPr>
          <p:cNvPr id="4" name="日付プレースホルダー 3">
            <a:extLst>
              <a:ext uri="{FF2B5EF4-FFF2-40B4-BE49-F238E27FC236}">
                <a16:creationId xmlns:a16="http://schemas.microsoft.com/office/drawing/2014/main" id="{A3A0A1F5-42F6-7503-0B39-5729168FF5E0}"/>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97F9B3DC-9AE8-2ED9-9E9F-20A6122E7ED1}"/>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EECD23-D1D4-F25A-458A-AEB1698EDBE8}"/>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Tree>
    <p:extLst>
      <p:ext uri="{BB962C8B-B14F-4D97-AF65-F5344CB8AC3E}">
        <p14:creationId xmlns:p14="http://schemas.microsoft.com/office/powerpoint/2010/main" val="209437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A213BB-1A82-9896-CA1D-82E26EDD1E9C}"/>
              </a:ext>
            </a:extLst>
          </p:cNvPr>
          <p:cNvSpPr>
            <a:spLocks noGrp="1"/>
          </p:cNvSpPr>
          <p:nvPr>
            <p:ph type="title"/>
          </p:nvPr>
        </p:nvSpPr>
        <p:spPr/>
        <p:txBody>
          <a:bodyPr>
            <a:normAutofit fontScale="90000"/>
          </a:bodyPr>
          <a:lstStyle/>
          <a:p>
            <a:r>
              <a:rPr kumimoji="1" lang="ja-JP" altLang="en-US" dirty="0"/>
              <a:t>理由</a:t>
            </a:r>
            <a:r>
              <a:rPr kumimoji="1" lang="en-US" altLang="ja-JP" dirty="0"/>
              <a:t>2: </a:t>
            </a:r>
            <a:r>
              <a:rPr lang="ja-JP" altLang="en-US" dirty="0"/>
              <a:t>送信者のセキュリティ</a:t>
            </a:r>
            <a:br>
              <a:rPr kumimoji="1" lang="en-US" altLang="ja-JP" dirty="0"/>
            </a:br>
            <a:r>
              <a:rPr kumimoji="1" lang="ja-JP" altLang="en-US" dirty="0"/>
              <a:t>（情報漏洩防止</a:t>
            </a:r>
            <a:r>
              <a:rPr lang="ja-JP" altLang="en-US" dirty="0"/>
              <a:t>の観点 </a:t>
            </a:r>
            <a:r>
              <a:rPr kumimoji="1" lang="ja-JP" altLang="en-US" dirty="0"/>
              <a:t>）</a:t>
            </a:r>
          </a:p>
        </p:txBody>
      </p:sp>
      <p:sp>
        <p:nvSpPr>
          <p:cNvPr id="3" name="コンテンツ プレースホルダー 2">
            <a:extLst>
              <a:ext uri="{FF2B5EF4-FFF2-40B4-BE49-F238E27FC236}">
                <a16:creationId xmlns:a16="http://schemas.microsoft.com/office/drawing/2014/main" id="{52D1CFC7-AA5D-6B52-1604-FEC92C4A66B9}"/>
              </a:ext>
            </a:extLst>
          </p:cNvPr>
          <p:cNvSpPr>
            <a:spLocks noGrp="1"/>
          </p:cNvSpPr>
          <p:nvPr>
            <p:ph idx="1"/>
          </p:nvPr>
        </p:nvSpPr>
        <p:spPr>
          <a:xfrm>
            <a:off x="603064" y="1497430"/>
            <a:ext cx="6936381" cy="4525963"/>
          </a:xfrm>
        </p:spPr>
        <p:txBody>
          <a:bodyPr>
            <a:normAutofit/>
          </a:bodyPr>
          <a:lstStyle/>
          <a:p>
            <a:r>
              <a:rPr lang="ja-JP" altLang="en-US" sz="2800" b="1" dirty="0"/>
              <a:t>メールで</a:t>
            </a:r>
            <a:r>
              <a:rPr kumimoji="1" lang="ja-JP" altLang="en-US" sz="2800" b="1" dirty="0"/>
              <a:t>添付</a:t>
            </a:r>
            <a:r>
              <a:rPr kumimoji="1" lang="ja-JP" altLang="en-US" sz="2800" dirty="0"/>
              <a:t>：メール本体が漏洩 </a:t>
            </a:r>
            <a:r>
              <a:rPr kumimoji="1" lang="ja-JP" altLang="en-US" sz="2800" dirty="0">
                <a:sym typeface="Symbol" panose="05050102010706020507" pitchFamily="18" charset="2"/>
              </a:rPr>
              <a:t> </a:t>
            </a:r>
            <a:r>
              <a:rPr kumimoji="1" lang="ja-JP" altLang="en-US" sz="2800" dirty="0"/>
              <a:t>添付ファイルが漏洩</a:t>
            </a:r>
            <a:endParaRPr kumimoji="1" lang="en-US" altLang="ja-JP" sz="2800" dirty="0"/>
          </a:p>
          <a:p>
            <a:r>
              <a:rPr lang="ja-JP" altLang="en-US" sz="2800" b="1" dirty="0"/>
              <a:t>クラウドで共有</a:t>
            </a:r>
            <a:r>
              <a:rPr lang="ja-JP" altLang="en-US" sz="2800" dirty="0"/>
              <a:t>：クラウドのアクセス制御で守られる（場合もある）</a:t>
            </a:r>
            <a:endParaRPr lang="en-US" altLang="ja-JP" sz="2800" dirty="0"/>
          </a:p>
          <a:p>
            <a:pPr lvl="1"/>
            <a:r>
              <a:rPr lang="ja-JP" altLang="en-US" sz="2400" dirty="0"/>
              <a:t>例えば「組織内共有」にしておけば最低限組織外漏洩は防げる</a:t>
            </a:r>
            <a:endParaRPr lang="en-US" altLang="ja-JP" sz="2400" dirty="0"/>
          </a:p>
          <a:p>
            <a:pPr lvl="1"/>
            <a:r>
              <a:rPr lang="ja-JP" altLang="en-US" sz="2400" dirty="0"/>
              <a:t>正確にメール受信者とのみ共有にしておけば、受信者のクラウドアカウントが破られない限りファイルは漏洩しない</a:t>
            </a:r>
            <a:endParaRPr lang="en-US" altLang="ja-JP" sz="2400" dirty="0"/>
          </a:p>
        </p:txBody>
      </p:sp>
      <p:sp>
        <p:nvSpPr>
          <p:cNvPr id="4" name="日付プレースホルダー 3">
            <a:extLst>
              <a:ext uri="{FF2B5EF4-FFF2-40B4-BE49-F238E27FC236}">
                <a16:creationId xmlns:a16="http://schemas.microsoft.com/office/drawing/2014/main" id="{4AA8784F-6E24-1863-D39E-5D6927A1D3D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A01DF008-FCB4-E8AC-6630-7C1B594FD4F9}"/>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AAEFAEB-602C-FB13-470E-1469A39F98C2}"/>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grpSp>
        <p:nvGrpSpPr>
          <p:cNvPr id="7" name="グループ化 6">
            <a:extLst>
              <a:ext uri="{FF2B5EF4-FFF2-40B4-BE49-F238E27FC236}">
                <a16:creationId xmlns:a16="http://schemas.microsoft.com/office/drawing/2014/main" id="{7542B492-6680-2099-D4DC-CD73CDA6A660}"/>
              </a:ext>
            </a:extLst>
          </p:cNvPr>
          <p:cNvGrpSpPr/>
          <p:nvPr/>
        </p:nvGrpSpPr>
        <p:grpSpPr>
          <a:xfrm>
            <a:off x="872055" y="5237829"/>
            <a:ext cx="3312368" cy="999483"/>
            <a:chOff x="251520" y="4815455"/>
            <a:chExt cx="3996230" cy="1205833"/>
          </a:xfrm>
        </p:grpSpPr>
        <p:grpSp>
          <p:nvGrpSpPr>
            <p:cNvPr id="8" name="グループ化 7">
              <a:extLst>
                <a:ext uri="{FF2B5EF4-FFF2-40B4-BE49-F238E27FC236}">
                  <a16:creationId xmlns:a16="http://schemas.microsoft.com/office/drawing/2014/main" id="{497C4E74-5B13-4324-C7D2-7057B25143F8}"/>
                </a:ext>
              </a:extLst>
            </p:cNvPr>
            <p:cNvGrpSpPr/>
            <p:nvPr/>
          </p:nvGrpSpPr>
          <p:grpSpPr>
            <a:xfrm>
              <a:off x="251520" y="4846800"/>
              <a:ext cx="698692" cy="1142997"/>
              <a:chOff x="1259632" y="2492896"/>
              <a:chExt cx="792088" cy="1295783"/>
            </a:xfrm>
            <a:solidFill>
              <a:schemeClr val="tx1">
                <a:lumMod val="50000"/>
                <a:lumOff val="50000"/>
              </a:schemeClr>
            </a:solidFill>
          </p:grpSpPr>
          <p:sp>
            <p:nvSpPr>
              <p:cNvPr id="15" name="二等辺三角形 14">
                <a:extLst>
                  <a:ext uri="{FF2B5EF4-FFF2-40B4-BE49-F238E27FC236}">
                    <a16:creationId xmlns:a16="http://schemas.microsoft.com/office/drawing/2014/main" id="{DE10866E-0911-65A7-A6CA-163A4D457654}"/>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部分円 15">
                <a:extLst>
                  <a:ext uri="{FF2B5EF4-FFF2-40B4-BE49-F238E27FC236}">
                    <a16:creationId xmlns:a16="http://schemas.microsoft.com/office/drawing/2014/main" id="{489A3221-7852-048B-A5E8-200120391E8F}"/>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9" name="グループ化 8">
              <a:extLst>
                <a:ext uri="{FF2B5EF4-FFF2-40B4-BE49-F238E27FC236}">
                  <a16:creationId xmlns:a16="http://schemas.microsoft.com/office/drawing/2014/main" id="{C6730362-9997-66BA-DCF9-CB7DD2589845}"/>
                </a:ext>
              </a:extLst>
            </p:cNvPr>
            <p:cNvGrpSpPr/>
            <p:nvPr/>
          </p:nvGrpSpPr>
          <p:grpSpPr>
            <a:xfrm flipH="1">
              <a:off x="3549058" y="4841723"/>
              <a:ext cx="698692" cy="1142997"/>
              <a:chOff x="1259632" y="2492896"/>
              <a:chExt cx="792088" cy="1295783"/>
            </a:xfrm>
            <a:solidFill>
              <a:schemeClr val="tx1">
                <a:lumMod val="50000"/>
                <a:lumOff val="50000"/>
              </a:schemeClr>
            </a:solidFill>
          </p:grpSpPr>
          <p:sp>
            <p:nvSpPr>
              <p:cNvPr id="13" name="二等辺三角形 12">
                <a:extLst>
                  <a:ext uri="{FF2B5EF4-FFF2-40B4-BE49-F238E27FC236}">
                    <a16:creationId xmlns:a16="http://schemas.microsoft.com/office/drawing/2014/main" id="{5626BD0C-2B52-8B5E-9873-8A119B10BBC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部分円 13">
                <a:extLst>
                  <a:ext uri="{FF2B5EF4-FFF2-40B4-BE49-F238E27FC236}">
                    <a16:creationId xmlns:a16="http://schemas.microsoft.com/office/drawing/2014/main" id="{522A1BAA-B340-5F8D-98BC-5A31BC84A788}"/>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0" name="直線矢印コネクタ 9">
              <a:extLst>
                <a:ext uri="{FF2B5EF4-FFF2-40B4-BE49-F238E27FC236}">
                  <a16:creationId xmlns:a16="http://schemas.microsoft.com/office/drawing/2014/main" id="{9D4754ED-470D-F729-207D-CD9FA772364C}"/>
                </a:ext>
              </a:extLst>
            </p:cNvPr>
            <p:cNvCxnSpPr>
              <a:cxnSpLocks/>
            </p:cNvCxnSpPr>
            <p:nvPr/>
          </p:nvCxnSpPr>
          <p:spPr>
            <a:xfrm>
              <a:off x="1009221" y="5540416"/>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図 10" descr="ケーキ, 座る, テーブル が含まれている画像&#10;&#10;自動的に生成された説明">
              <a:extLst>
                <a:ext uri="{FF2B5EF4-FFF2-40B4-BE49-F238E27FC236}">
                  <a16:creationId xmlns:a16="http://schemas.microsoft.com/office/drawing/2014/main" id="{178DAB53-A070-8A27-0B9E-E89F574E1A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797" y="4815455"/>
              <a:ext cx="844931" cy="698693"/>
            </a:xfrm>
            <a:prstGeom prst="rect">
              <a:avLst/>
            </a:prstGeom>
          </p:spPr>
        </p:pic>
        <p:pic>
          <p:nvPicPr>
            <p:cNvPr id="12" name="コンテンツ プレースホルダー 19" descr="文字と絵が描かれた絵&#10;&#10;中程度の精度で自動的に生成された説明">
              <a:extLst>
                <a:ext uri="{FF2B5EF4-FFF2-40B4-BE49-F238E27FC236}">
                  <a16:creationId xmlns:a16="http://schemas.microsoft.com/office/drawing/2014/main" id="{BD98E6B6-D7B8-5F84-2D3B-0FA214DF8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82" y="5249457"/>
              <a:ext cx="665089" cy="771831"/>
            </a:xfrm>
            <a:prstGeom prst="rect">
              <a:avLst/>
            </a:prstGeom>
          </p:spPr>
        </p:pic>
      </p:grpSp>
      <p:grpSp>
        <p:nvGrpSpPr>
          <p:cNvPr id="34" name="グループ化 33">
            <a:extLst>
              <a:ext uri="{FF2B5EF4-FFF2-40B4-BE49-F238E27FC236}">
                <a16:creationId xmlns:a16="http://schemas.microsoft.com/office/drawing/2014/main" id="{C985D70A-26BB-1DBD-D793-CA6E1907D81D}"/>
              </a:ext>
            </a:extLst>
          </p:cNvPr>
          <p:cNvGrpSpPr/>
          <p:nvPr/>
        </p:nvGrpSpPr>
        <p:grpSpPr>
          <a:xfrm>
            <a:off x="5090906" y="1905042"/>
            <a:ext cx="3842269" cy="4296054"/>
            <a:chOff x="5090906" y="1905042"/>
            <a:chExt cx="3842269" cy="4296054"/>
          </a:xfrm>
        </p:grpSpPr>
        <p:grpSp>
          <p:nvGrpSpPr>
            <p:cNvPr id="18" name="グループ化 17">
              <a:extLst>
                <a:ext uri="{FF2B5EF4-FFF2-40B4-BE49-F238E27FC236}">
                  <a16:creationId xmlns:a16="http://schemas.microsoft.com/office/drawing/2014/main" id="{0836831D-69DE-56C8-B1D4-2286BF6784C8}"/>
                </a:ext>
              </a:extLst>
            </p:cNvPr>
            <p:cNvGrpSpPr/>
            <p:nvPr/>
          </p:nvGrpSpPr>
          <p:grpSpPr>
            <a:xfrm>
              <a:off x="5090906" y="5226071"/>
              <a:ext cx="596014" cy="975025"/>
              <a:chOff x="1259632" y="2492896"/>
              <a:chExt cx="792088" cy="1295783"/>
            </a:xfrm>
            <a:solidFill>
              <a:schemeClr val="tx1">
                <a:lumMod val="50000"/>
                <a:lumOff val="50000"/>
              </a:schemeClr>
            </a:solidFill>
          </p:grpSpPr>
          <p:sp>
            <p:nvSpPr>
              <p:cNvPr id="27" name="二等辺三角形 26">
                <a:extLst>
                  <a:ext uri="{FF2B5EF4-FFF2-40B4-BE49-F238E27FC236}">
                    <a16:creationId xmlns:a16="http://schemas.microsoft.com/office/drawing/2014/main" id="{41F3CAC8-B182-072A-40B5-45B95340469F}"/>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部分円 27">
                <a:extLst>
                  <a:ext uri="{FF2B5EF4-FFF2-40B4-BE49-F238E27FC236}">
                    <a16:creationId xmlns:a16="http://schemas.microsoft.com/office/drawing/2014/main" id="{1D8A8C00-4EF3-27CA-A4A8-DE5647EB1C5C}"/>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9" name="グループ化 18">
              <a:extLst>
                <a:ext uri="{FF2B5EF4-FFF2-40B4-BE49-F238E27FC236}">
                  <a16:creationId xmlns:a16="http://schemas.microsoft.com/office/drawing/2014/main" id="{5C080372-1089-7D3F-BFDA-471A79AECCFE}"/>
                </a:ext>
              </a:extLst>
            </p:cNvPr>
            <p:cNvGrpSpPr/>
            <p:nvPr/>
          </p:nvGrpSpPr>
          <p:grpSpPr>
            <a:xfrm flipH="1">
              <a:off x="7903846" y="5221740"/>
              <a:ext cx="596014" cy="975025"/>
              <a:chOff x="1259632" y="2492896"/>
              <a:chExt cx="792088" cy="1295783"/>
            </a:xfrm>
            <a:solidFill>
              <a:schemeClr val="tx1">
                <a:lumMod val="50000"/>
                <a:lumOff val="50000"/>
              </a:schemeClr>
            </a:solidFill>
          </p:grpSpPr>
          <p:sp>
            <p:nvSpPr>
              <p:cNvPr id="25" name="二等辺三角形 24">
                <a:extLst>
                  <a:ext uri="{FF2B5EF4-FFF2-40B4-BE49-F238E27FC236}">
                    <a16:creationId xmlns:a16="http://schemas.microsoft.com/office/drawing/2014/main" id="{C202953A-05BA-C818-C366-F28165BDF17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部分円 25">
                <a:extLst>
                  <a:ext uri="{FF2B5EF4-FFF2-40B4-BE49-F238E27FC236}">
                    <a16:creationId xmlns:a16="http://schemas.microsoft.com/office/drawing/2014/main" id="{FFE341E2-5AA5-E283-B780-E62B7CA48E85}"/>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0" name="直線矢印コネクタ 19">
              <a:extLst>
                <a:ext uri="{FF2B5EF4-FFF2-40B4-BE49-F238E27FC236}">
                  <a16:creationId xmlns:a16="http://schemas.microsoft.com/office/drawing/2014/main" id="{9E8D50B5-EFE1-82A8-FAE9-7048D5D2405F}"/>
                </a:ext>
              </a:extLst>
            </p:cNvPr>
            <p:cNvCxnSpPr>
              <a:cxnSpLocks/>
            </p:cNvCxnSpPr>
            <p:nvPr/>
          </p:nvCxnSpPr>
          <p:spPr>
            <a:xfrm>
              <a:off x="5737257" y="5817755"/>
              <a:ext cx="21665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図 20" descr="ケーキ, 座る, テーブル が含まれている画像&#10;&#10;自動的に生成された説明">
              <a:extLst>
                <a:ext uri="{FF2B5EF4-FFF2-40B4-BE49-F238E27FC236}">
                  <a16:creationId xmlns:a16="http://schemas.microsoft.com/office/drawing/2014/main" id="{29D23EC4-B7D8-842B-E7EE-5E37A9EAD4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4312" y="5199332"/>
              <a:ext cx="720762" cy="596015"/>
            </a:xfrm>
            <a:prstGeom prst="rect">
              <a:avLst/>
            </a:prstGeom>
          </p:spPr>
        </p:pic>
        <p:pic>
          <p:nvPicPr>
            <p:cNvPr id="22" name="図 21" descr="食品 が含まれている画像&#10;&#10;自動的に生成された説明">
              <a:extLst>
                <a:ext uri="{FF2B5EF4-FFF2-40B4-BE49-F238E27FC236}">
                  <a16:creationId xmlns:a16="http://schemas.microsoft.com/office/drawing/2014/main" id="{B3A02B5F-2925-2F26-239C-266A9E2F03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0530" y="1905042"/>
              <a:ext cx="1462645" cy="1462644"/>
            </a:xfrm>
            <a:prstGeom prst="rect">
              <a:avLst/>
            </a:prstGeom>
          </p:spPr>
        </p:pic>
        <p:pic>
          <p:nvPicPr>
            <p:cNvPr id="23" name="コンテンツ プレースホルダー 19" descr="文字と絵が描かれた絵&#10;&#10;中程度の精度で自動的に生成された説明">
              <a:extLst>
                <a:ext uri="{FF2B5EF4-FFF2-40B4-BE49-F238E27FC236}">
                  <a16:creationId xmlns:a16="http://schemas.microsoft.com/office/drawing/2014/main" id="{D8A3749E-3A6B-361D-F3F9-11770426D5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23119" y="2231435"/>
              <a:ext cx="567349" cy="658405"/>
            </a:xfrm>
            <a:prstGeom prst="rect">
              <a:avLst/>
            </a:prstGeom>
          </p:spPr>
        </p:pic>
        <p:cxnSp>
          <p:nvCxnSpPr>
            <p:cNvPr id="24" name="直線コネクタ 23">
              <a:extLst>
                <a:ext uri="{FF2B5EF4-FFF2-40B4-BE49-F238E27FC236}">
                  <a16:creationId xmlns:a16="http://schemas.microsoft.com/office/drawing/2014/main" id="{280BBAC4-F2FD-904C-7221-29A687F5B76A}"/>
                </a:ext>
              </a:extLst>
            </p:cNvPr>
            <p:cNvCxnSpPr>
              <a:stCxn id="21" idx="0"/>
              <a:endCxn id="23" idx="2"/>
            </p:cNvCxnSpPr>
            <p:nvPr/>
          </p:nvCxnSpPr>
          <p:spPr>
            <a:xfrm flipV="1">
              <a:off x="6634693" y="2889840"/>
              <a:ext cx="1472101" cy="2309492"/>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29" name="コンテンツ プレースホルダー 2">
            <a:extLst>
              <a:ext uri="{FF2B5EF4-FFF2-40B4-BE49-F238E27FC236}">
                <a16:creationId xmlns:a16="http://schemas.microsoft.com/office/drawing/2014/main" id="{42EF81C4-2A05-261A-D748-3238DB120D77}"/>
              </a:ext>
            </a:extLst>
          </p:cNvPr>
          <p:cNvSpPr txBox="1">
            <a:spLocks/>
          </p:cNvSpPr>
          <p:nvPr/>
        </p:nvSpPr>
        <p:spPr>
          <a:xfrm>
            <a:off x="4323697" y="1417638"/>
            <a:ext cx="4777958" cy="4525963"/>
          </a:xfrm>
          <a:prstGeom prst="rect">
            <a:avLst/>
          </a:prstGeom>
        </p:spPr>
        <p:txBody>
          <a:bodyPr vert="horz" rtlCol="0">
            <a:normAutofit/>
          </a:bodyPr>
          <a:lst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a:lstStyle>
          <a:p>
            <a:endParaRPr lang="en-US" altLang="ja-JP" sz="2400" kern="0" dirty="0"/>
          </a:p>
        </p:txBody>
      </p:sp>
    </p:spTree>
    <p:extLst>
      <p:ext uri="{BB962C8B-B14F-4D97-AF65-F5344CB8AC3E}">
        <p14:creationId xmlns:p14="http://schemas.microsoft.com/office/powerpoint/2010/main" val="3988450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C4E62F-7253-E82F-65AF-A772B30BB264}"/>
              </a:ext>
            </a:extLst>
          </p:cNvPr>
          <p:cNvSpPr>
            <a:spLocks noGrp="1"/>
          </p:cNvSpPr>
          <p:nvPr>
            <p:ph type="title"/>
          </p:nvPr>
        </p:nvSpPr>
        <p:spPr/>
        <p:txBody>
          <a:bodyPr>
            <a:normAutofit fontScale="90000"/>
          </a:bodyPr>
          <a:lstStyle/>
          <a:p>
            <a:r>
              <a:rPr kumimoji="1" lang="ja-JP" altLang="en-US" dirty="0"/>
              <a:t>理由</a:t>
            </a:r>
            <a:r>
              <a:rPr kumimoji="1" lang="en-US" altLang="ja-JP" dirty="0"/>
              <a:t>3: </a:t>
            </a:r>
            <a:r>
              <a:rPr kumimoji="1" lang="ja-JP" altLang="en-US" dirty="0"/>
              <a:t>受信者のセキュリティ</a:t>
            </a:r>
            <a:br>
              <a:rPr kumimoji="1" lang="en-US" altLang="ja-JP" dirty="0"/>
            </a:br>
            <a:r>
              <a:rPr lang="ja-JP" altLang="en-US" sz="3100" dirty="0"/>
              <a:t>（マルウェア感染・フィッシング防止の観点）</a:t>
            </a:r>
            <a:endParaRPr kumimoji="1" lang="ja-JP" altLang="en-US" dirty="0"/>
          </a:p>
        </p:txBody>
      </p:sp>
      <p:sp>
        <p:nvSpPr>
          <p:cNvPr id="3" name="コンテンツ プレースホルダー 2">
            <a:extLst>
              <a:ext uri="{FF2B5EF4-FFF2-40B4-BE49-F238E27FC236}">
                <a16:creationId xmlns:a16="http://schemas.microsoft.com/office/drawing/2014/main" id="{3573A8E2-A598-3186-DEA2-CC6DCD537E47}"/>
              </a:ext>
            </a:extLst>
          </p:cNvPr>
          <p:cNvSpPr>
            <a:spLocks noGrp="1"/>
          </p:cNvSpPr>
          <p:nvPr>
            <p:ph idx="1"/>
          </p:nvPr>
        </p:nvSpPr>
        <p:spPr>
          <a:xfrm>
            <a:off x="457200" y="1500174"/>
            <a:ext cx="8435280" cy="4525963"/>
          </a:xfrm>
        </p:spPr>
        <p:txBody>
          <a:bodyPr>
            <a:normAutofit/>
          </a:bodyPr>
          <a:lstStyle/>
          <a:p>
            <a:r>
              <a:rPr lang="en-US" altLang="ja-JP" dirty="0"/>
              <a:t>Q:</a:t>
            </a:r>
            <a:r>
              <a:rPr lang="ja-JP" altLang="en-US" dirty="0"/>
              <a:t> </a:t>
            </a:r>
            <a:r>
              <a:rPr kumimoji="1" lang="ja-JP" altLang="en-US" dirty="0"/>
              <a:t>メール中の</a:t>
            </a:r>
            <a:endParaRPr kumimoji="1" lang="en-US" altLang="ja-JP" dirty="0"/>
          </a:p>
          <a:p>
            <a:pPr lvl="1"/>
            <a:r>
              <a:rPr kumimoji="1" lang="ja-JP" altLang="en-US" dirty="0"/>
              <a:t>添付ファイル</a:t>
            </a:r>
            <a:endParaRPr kumimoji="1" lang="en-US" altLang="ja-JP" dirty="0"/>
          </a:p>
          <a:p>
            <a:pPr lvl="1"/>
            <a:r>
              <a:rPr kumimoji="1" lang="ja-JP" altLang="en-US" dirty="0"/>
              <a:t>クラウド上のファイルへのリンク</a:t>
            </a:r>
            <a:endParaRPr kumimoji="1" lang="en-US" altLang="ja-JP" dirty="0"/>
          </a:p>
          <a:p>
            <a:pPr marL="0" indent="0">
              <a:buNone/>
            </a:pPr>
            <a:r>
              <a:rPr kumimoji="1" lang="ja-JP" altLang="en-US" dirty="0"/>
              <a:t>どちら</a:t>
            </a:r>
            <a:r>
              <a:rPr lang="ja-JP" altLang="en-US" dirty="0"/>
              <a:t>の方が</a:t>
            </a:r>
            <a:r>
              <a:rPr kumimoji="1" lang="ja-JP" altLang="en-US" dirty="0"/>
              <a:t>開いても安全</a:t>
            </a:r>
            <a:r>
              <a:rPr kumimoji="1" lang="en-US" altLang="ja-JP" dirty="0"/>
              <a:t>?</a:t>
            </a:r>
          </a:p>
          <a:p>
            <a:r>
              <a:rPr lang="en-US" altLang="ja-JP" dirty="0"/>
              <a:t>A: </a:t>
            </a:r>
            <a:r>
              <a:rPr lang="ja-JP" altLang="en-US" dirty="0"/>
              <a:t>どちらも危険</a:t>
            </a:r>
            <a:endParaRPr lang="en-US" altLang="ja-JP" dirty="0"/>
          </a:p>
          <a:p>
            <a:pPr lvl="1"/>
            <a:r>
              <a:rPr lang="ja-JP" altLang="en-US" dirty="0"/>
              <a:t>ウィルススキャンの強さなどで違いがある程度</a:t>
            </a:r>
            <a:endParaRPr lang="en-US" altLang="ja-JP" dirty="0"/>
          </a:p>
          <a:p>
            <a:r>
              <a:rPr kumimoji="1" lang="ja-JP" altLang="en-US" dirty="0"/>
              <a:t>メール</a:t>
            </a:r>
            <a:r>
              <a:rPr lang="ja-JP" altLang="en-US" dirty="0"/>
              <a:t>という</a:t>
            </a:r>
            <a:r>
              <a:rPr kumimoji="1" lang="ja-JP" altLang="en-US" dirty="0"/>
              <a:t>（送信者詐称の容易な）通信手段の本質的な弱点</a:t>
            </a:r>
            <a:endParaRPr kumimoji="1" lang="en-US" altLang="ja-JP" dirty="0"/>
          </a:p>
        </p:txBody>
      </p:sp>
      <p:sp>
        <p:nvSpPr>
          <p:cNvPr id="4" name="日付プレースホルダー 3">
            <a:extLst>
              <a:ext uri="{FF2B5EF4-FFF2-40B4-BE49-F238E27FC236}">
                <a16:creationId xmlns:a16="http://schemas.microsoft.com/office/drawing/2014/main" id="{BB8E2113-12F8-A13C-559B-5AB01C476DE7}"/>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11CB495C-341D-3F2E-260D-3BDDF6128C2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67E6D95-B23D-D234-125E-FE7619585EA0}"/>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spTree>
    <p:extLst>
      <p:ext uri="{BB962C8B-B14F-4D97-AF65-F5344CB8AC3E}">
        <p14:creationId xmlns:p14="http://schemas.microsoft.com/office/powerpoint/2010/main" val="3063350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460F8-7AB9-4D0D-8BFD-309002EC8C1D}"/>
              </a:ext>
            </a:extLst>
          </p:cNvPr>
          <p:cNvSpPr>
            <a:spLocks noGrp="1"/>
          </p:cNvSpPr>
          <p:nvPr>
            <p:ph type="title"/>
          </p:nvPr>
        </p:nvSpPr>
        <p:spPr/>
        <p:txBody>
          <a:bodyPr/>
          <a:lstStyle/>
          <a:p>
            <a:r>
              <a:rPr kumimoji="1" lang="ja-JP" altLang="en-US" dirty="0"/>
              <a:t>本パートの内容</a:t>
            </a:r>
          </a:p>
        </p:txBody>
      </p:sp>
      <p:sp>
        <p:nvSpPr>
          <p:cNvPr id="3" name="コンテンツ プレースホルダー 2">
            <a:extLst>
              <a:ext uri="{FF2B5EF4-FFF2-40B4-BE49-F238E27FC236}">
                <a16:creationId xmlns:a16="http://schemas.microsoft.com/office/drawing/2014/main" id="{A1057DA4-8C42-4EDF-A41B-F47C8FB3C241}"/>
              </a:ext>
            </a:extLst>
          </p:cNvPr>
          <p:cNvSpPr>
            <a:spLocks noGrp="1"/>
          </p:cNvSpPr>
          <p:nvPr>
            <p:ph idx="1"/>
          </p:nvPr>
        </p:nvSpPr>
        <p:spPr/>
        <p:txBody>
          <a:bodyPr/>
          <a:lstStyle/>
          <a:p>
            <a:r>
              <a:rPr lang="en-US" altLang="ja-JP" dirty="0"/>
              <a:t>Microsoft 365</a:t>
            </a:r>
          </a:p>
          <a:p>
            <a:r>
              <a:rPr kumimoji="1" lang="en-US" altLang="ja-JP" dirty="0"/>
              <a:t>Google Workspace</a:t>
            </a:r>
          </a:p>
          <a:p>
            <a:r>
              <a:rPr kumimoji="1" lang="en-US" altLang="ja-JP" dirty="0"/>
              <a:t>Microsoft/Google </a:t>
            </a:r>
            <a:r>
              <a:rPr kumimoji="1" lang="ja-JP" altLang="en-US" dirty="0"/>
              <a:t>有効な使い方</a:t>
            </a:r>
            <a:endParaRPr kumimoji="1" lang="en-US" altLang="ja-JP" dirty="0"/>
          </a:p>
          <a:p>
            <a:r>
              <a:rPr kumimoji="1" lang="en-US" altLang="ja-JP" dirty="0"/>
              <a:t>Zoom</a:t>
            </a:r>
            <a:r>
              <a:rPr lang="ja-JP" altLang="en-US" sz="3200" dirty="0"/>
              <a:t> </a:t>
            </a:r>
            <a:r>
              <a:rPr lang="ja-JP" altLang="en-US" sz="1600" dirty="0"/>
              <a:t>（説明一部省略）</a:t>
            </a:r>
            <a:endParaRPr lang="en-US" altLang="ja-JP" sz="1600" dirty="0"/>
          </a:p>
          <a:p>
            <a:r>
              <a:rPr lang="en-US" altLang="ja-JP" dirty="0"/>
              <a:t>WebEx</a:t>
            </a:r>
            <a:r>
              <a:rPr lang="ja-JP" altLang="en-US" sz="1600" dirty="0"/>
              <a:t>（説明省略）</a:t>
            </a:r>
            <a:endParaRPr lang="en-US" altLang="ja-JP" dirty="0"/>
          </a:p>
          <a:p>
            <a:r>
              <a:rPr kumimoji="1" lang="en-US" altLang="ja-JP" dirty="0"/>
              <a:t>sli.do</a:t>
            </a:r>
            <a:r>
              <a:rPr lang="ja-JP" altLang="en-US" sz="1600" dirty="0"/>
              <a:t>（説明省略）</a:t>
            </a:r>
            <a:endParaRPr lang="en-US" altLang="ja-JP" dirty="0">
              <a:solidFill>
                <a:schemeClr val="bg2">
                  <a:lumMod val="75000"/>
                </a:schemeClr>
              </a:solidFill>
            </a:endParaRPr>
          </a:p>
        </p:txBody>
      </p:sp>
      <p:sp>
        <p:nvSpPr>
          <p:cNvPr id="4" name="日付プレースホルダー 3">
            <a:extLst>
              <a:ext uri="{FF2B5EF4-FFF2-40B4-BE49-F238E27FC236}">
                <a16:creationId xmlns:a16="http://schemas.microsoft.com/office/drawing/2014/main" id="{634D119D-7447-4627-8D69-8314F9CFDD3D}"/>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30A74F5E-E062-45BB-9375-9678532E67E0}"/>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475AC50-8E6D-4A35-B9D7-CDC6CE8558BA}"/>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
        <p:nvSpPr>
          <p:cNvPr id="7" name="正方形/長方形 6">
            <a:extLst>
              <a:ext uri="{FF2B5EF4-FFF2-40B4-BE49-F238E27FC236}">
                <a16:creationId xmlns:a16="http://schemas.microsoft.com/office/drawing/2014/main" id="{EEC8F4F1-8178-8CA5-5699-F3259039FB12}"/>
              </a:ext>
            </a:extLst>
          </p:cNvPr>
          <p:cNvSpPr/>
          <p:nvPr/>
        </p:nvSpPr>
        <p:spPr>
          <a:xfrm>
            <a:off x="4283968" y="5013176"/>
            <a:ext cx="4536504"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t>それぞれのサービスの機能についてというよりは「使い始めるまで」を説明します</a:t>
            </a:r>
            <a:endParaRPr kumimoji="1" lang="ja-JP" altLang="en-US" dirty="0"/>
          </a:p>
        </p:txBody>
      </p:sp>
    </p:spTree>
    <p:extLst>
      <p:ext uri="{BB962C8B-B14F-4D97-AF65-F5344CB8AC3E}">
        <p14:creationId xmlns:p14="http://schemas.microsoft.com/office/powerpoint/2010/main" val="4228240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761117-A94D-7EBD-9BD9-838F6CE4A146}"/>
              </a:ext>
            </a:extLst>
          </p:cNvPr>
          <p:cNvSpPr>
            <a:spLocks noGrp="1"/>
          </p:cNvSpPr>
          <p:nvPr>
            <p:ph type="title"/>
          </p:nvPr>
        </p:nvSpPr>
        <p:spPr>
          <a:xfrm>
            <a:off x="457200" y="274638"/>
            <a:ext cx="7283152" cy="1143000"/>
          </a:xfrm>
        </p:spPr>
        <p:txBody>
          <a:bodyPr>
            <a:normAutofit fontScale="90000"/>
          </a:bodyPr>
          <a:lstStyle/>
          <a:p>
            <a:r>
              <a:rPr kumimoji="1" lang="ja-JP" altLang="en-US" dirty="0"/>
              <a:t>マルウェア・フィッシングの</a:t>
            </a:r>
            <a:r>
              <a:rPr lang="ja-JP" altLang="en-US" dirty="0"/>
              <a:t>正しい</a:t>
            </a:r>
            <a:r>
              <a:rPr kumimoji="1" lang="ja-JP" altLang="en-US" dirty="0"/>
              <a:t>対策は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C925BAA-AFE7-9908-EBCF-5109521B752E}"/>
              </a:ext>
            </a:extLst>
          </p:cNvPr>
          <p:cNvSpPr>
            <a:spLocks noGrp="1"/>
          </p:cNvSpPr>
          <p:nvPr>
            <p:ph idx="1"/>
          </p:nvPr>
        </p:nvSpPr>
        <p:spPr/>
        <p:txBody>
          <a:bodyPr>
            <a:normAutofit lnSpcReduction="10000"/>
          </a:bodyPr>
          <a:lstStyle/>
          <a:p>
            <a:r>
              <a:rPr kumimoji="1" lang="ja-JP" altLang="en-US" dirty="0">
                <a:solidFill>
                  <a:srgbClr val="00B050"/>
                </a:solidFill>
              </a:rPr>
              <a:t>送信者がきちんと認証</a:t>
            </a:r>
            <a:r>
              <a:rPr kumimoji="1" lang="ja-JP" altLang="en-US" dirty="0"/>
              <a:t>されている仕組み</a:t>
            </a:r>
            <a:endParaRPr kumimoji="1" lang="en-US" altLang="ja-JP" dirty="0"/>
          </a:p>
          <a:p>
            <a:pPr lvl="1"/>
            <a:r>
              <a:rPr lang="ja-JP" altLang="en-US" dirty="0"/>
              <a:t>例えば</a:t>
            </a:r>
            <a:r>
              <a:rPr lang="en-US" altLang="ja-JP" dirty="0"/>
              <a:t>… Slack, Teams, Google Chat, etc.</a:t>
            </a:r>
          </a:p>
          <a:p>
            <a:pPr lvl="1"/>
            <a:r>
              <a:rPr lang="ja-JP" altLang="en-US" dirty="0"/>
              <a:t>「メール＋送信者認証」はあるが普及しない</a:t>
            </a:r>
            <a:endParaRPr lang="en-US" altLang="ja-JP" dirty="0"/>
          </a:p>
          <a:p>
            <a:r>
              <a:rPr lang="ja-JP" altLang="en-US" dirty="0"/>
              <a:t>送信者が認証されてない（ほとんどのメール）場合は添付を開けない・リンクを踏まない、とするのが抜本的な解決策だが</a:t>
            </a:r>
            <a:r>
              <a:rPr lang="en-US" altLang="ja-JP" dirty="0"/>
              <a:t>…</a:t>
            </a:r>
          </a:p>
          <a:p>
            <a:pPr lvl="1"/>
            <a:r>
              <a:rPr lang="ja-JP" altLang="en-US" dirty="0"/>
              <a:t>日頃の業務の方法を変える必要がある</a:t>
            </a:r>
            <a:endParaRPr lang="en-US" altLang="ja-JP" dirty="0"/>
          </a:p>
          <a:p>
            <a:pPr lvl="1"/>
            <a:r>
              <a:rPr lang="ja-JP" altLang="en-US" dirty="0"/>
              <a:t>組織外とのやり取りまで考えると困難な問題</a:t>
            </a:r>
            <a:endParaRPr lang="en-US" altLang="ja-JP" dirty="0"/>
          </a:p>
        </p:txBody>
      </p:sp>
      <p:sp>
        <p:nvSpPr>
          <p:cNvPr id="4" name="日付プレースホルダー 3">
            <a:extLst>
              <a:ext uri="{FF2B5EF4-FFF2-40B4-BE49-F238E27FC236}">
                <a16:creationId xmlns:a16="http://schemas.microsoft.com/office/drawing/2014/main" id="{3DF354BB-8594-C2FE-FAB6-53818A5FF351}"/>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FDC200F2-03CB-7063-E7AD-64C9FE0A62FC}"/>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5C61806-BDA2-116A-EA3F-9B9B0E748777}"/>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Tree>
    <p:extLst>
      <p:ext uri="{BB962C8B-B14F-4D97-AF65-F5344CB8AC3E}">
        <p14:creationId xmlns:p14="http://schemas.microsoft.com/office/powerpoint/2010/main" val="3029676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78420B-1E65-1727-E3A9-8A4B1560DDA4}"/>
              </a:ext>
            </a:extLst>
          </p:cNvPr>
          <p:cNvSpPr>
            <a:spLocks noGrp="1"/>
          </p:cNvSpPr>
          <p:nvPr>
            <p:ph type="title"/>
          </p:nvPr>
        </p:nvSpPr>
        <p:spPr>
          <a:xfrm>
            <a:off x="34824" y="274638"/>
            <a:ext cx="8963118" cy="1143000"/>
          </a:xfrm>
        </p:spPr>
        <p:txBody>
          <a:bodyPr>
            <a:normAutofit fontScale="90000"/>
          </a:bodyPr>
          <a:lstStyle/>
          <a:p>
            <a:r>
              <a:rPr lang="ja-JP" altLang="en-US" dirty="0"/>
              <a:t>小脱線</a:t>
            </a:r>
            <a:r>
              <a:rPr kumimoji="1" lang="en-US" altLang="ja-JP" dirty="0"/>
              <a:t>: </a:t>
            </a:r>
            <a:r>
              <a:rPr kumimoji="1" lang="ja-JP" altLang="en-US" dirty="0"/>
              <a:t>パスワード別送添付ファイル（</a:t>
            </a:r>
            <a:r>
              <a:rPr kumimoji="1" lang="en-US" altLang="ja-JP" dirty="0"/>
              <a:t>PPAP</a:t>
            </a:r>
            <a:r>
              <a:rPr kumimoji="1" lang="ja-JP" altLang="en-US" dirty="0"/>
              <a:t>）について</a:t>
            </a:r>
          </a:p>
        </p:txBody>
      </p:sp>
      <p:graphicFrame>
        <p:nvGraphicFramePr>
          <p:cNvPr id="7" name="表 7">
            <a:extLst>
              <a:ext uri="{FF2B5EF4-FFF2-40B4-BE49-F238E27FC236}">
                <a16:creationId xmlns:a16="http://schemas.microsoft.com/office/drawing/2014/main" id="{E5A19048-CD55-432D-0AA4-03C273F3F516}"/>
              </a:ext>
            </a:extLst>
          </p:cNvPr>
          <p:cNvGraphicFramePr>
            <a:graphicFrameLocks noGrp="1"/>
          </p:cNvGraphicFramePr>
          <p:nvPr>
            <p:ph idx="1"/>
            <p:extLst>
              <p:ext uri="{D42A27DB-BD31-4B8C-83A1-F6EECF244321}">
                <p14:modId xmlns:p14="http://schemas.microsoft.com/office/powerpoint/2010/main" val="2268881855"/>
              </p:ext>
            </p:extLst>
          </p:nvPr>
        </p:nvGraphicFramePr>
        <p:xfrm>
          <a:off x="34824" y="4293096"/>
          <a:ext cx="8963118" cy="202184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1026581499"/>
                    </a:ext>
                  </a:extLst>
                </a:gridCol>
                <a:gridCol w="1080120">
                  <a:extLst>
                    <a:ext uri="{9D8B030D-6E8A-4147-A177-3AD203B41FA5}">
                      <a16:colId xmlns:a16="http://schemas.microsoft.com/office/drawing/2014/main" val="1176187147"/>
                    </a:ext>
                  </a:extLst>
                </a:gridCol>
                <a:gridCol w="2304256">
                  <a:extLst>
                    <a:ext uri="{9D8B030D-6E8A-4147-A177-3AD203B41FA5}">
                      <a16:colId xmlns:a16="http://schemas.microsoft.com/office/drawing/2014/main" val="2080560560"/>
                    </a:ext>
                  </a:extLst>
                </a:gridCol>
                <a:gridCol w="3274486">
                  <a:extLst>
                    <a:ext uri="{9D8B030D-6E8A-4147-A177-3AD203B41FA5}">
                      <a16:colId xmlns:a16="http://schemas.microsoft.com/office/drawing/2014/main" val="3806260253"/>
                    </a:ext>
                  </a:extLst>
                </a:gridCol>
              </a:tblGrid>
              <a:tr h="370840">
                <a:tc>
                  <a:txBody>
                    <a:bodyPr/>
                    <a:lstStyle/>
                    <a:p>
                      <a:endParaRPr kumimoji="1" lang="ja-JP" altLang="en-US"/>
                    </a:p>
                  </a:txBody>
                  <a:tcPr/>
                </a:tc>
                <a:tc>
                  <a:txBody>
                    <a:bodyPr/>
                    <a:lstStyle/>
                    <a:p>
                      <a:r>
                        <a:rPr kumimoji="1" lang="ja-JP" altLang="en-US" dirty="0"/>
                        <a:t>利便性</a:t>
                      </a:r>
                    </a:p>
                  </a:txBody>
                  <a:tcPr/>
                </a:tc>
                <a:tc>
                  <a:txBody>
                    <a:bodyPr/>
                    <a:lstStyle/>
                    <a:p>
                      <a:r>
                        <a:rPr kumimoji="1" lang="ja-JP" altLang="en-US" dirty="0"/>
                        <a:t>送信者セキュリティ（情報漏洩対策）</a:t>
                      </a:r>
                    </a:p>
                  </a:txBody>
                  <a:tcPr/>
                </a:tc>
                <a:tc>
                  <a:txBody>
                    <a:bodyPr/>
                    <a:lstStyle/>
                    <a:p>
                      <a:r>
                        <a:rPr kumimoji="1" lang="ja-JP" altLang="en-US" dirty="0"/>
                        <a:t>受信者セキュリティ（マルウェア・フィッシング対策）</a:t>
                      </a:r>
                    </a:p>
                  </a:txBody>
                  <a:tcPr/>
                </a:tc>
                <a:extLst>
                  <a:ext uri="{0D108BD9-81ED-4DB2-BD59-A6C34878D82A}">
                    <a16:rowId xmlns:a16="http://schemas.microsoft.com/office/drawing/2014/main" val="1850763459"/>
                  </a:ext>
                </a:extLst>
              </a:tr>
              <a:tr h="370840">
                <a:tc>
                  <a:txBody>
                    <a:bodyPr/>
                    <a:lstStyle/>
                    <a:p>
                      <a:r>
                        <a:rPr kumimoji="1" lang="ja-JP" altLang="en-US" dirty="0"/>
                        <a:t>普通にメール添付</a:t>
                      </a:r>
                    </a:p>
                  </a:txBody>
                  <a:tcPr/>
                </a:tc>
                <a:tc>
                  <a:txBody>
                    <a:bodyPr/>
                    <a:lstStyle/>
                    <a:p>
                      <a:r>
                        <a:rPr kumimoji="1" lang="en-US" altLang="ja-JP" dirty="0"/>
                        <a:t>0</a:t>
                      </a:r>
                      <a:endParaRPr kumimoji="1" lang="ja-JP" altLang="en-US" dirty="0"/>
                    </a:p>
                  </a:txBody>
                  <a:tcPr/>
                </a:tc>
                <a:tc>
                  <a:txBody>
                    <a:bodyPr/>
                    <a:lstStyle/>
                    <a:p>
                      <a:r>
                        <a:rPr kumimoji="1" lang="en-US" altLang="ja-JP" dirty="0"/>
                        <a:t>0</a:t>
                      </a:r>
                      <a:endParaRPr kumimoji="1" lang="ja-JP" altLang="en-US" dirty="0"/>
                    </a:p>
                  </a:txBody>
                  <a:tcPr/>
                </a:tc>
                <a:tc>
                  <a:txBody>
                    <a:bodyPr/>
                    <a:lstStyle/>
                    <a:p>
                      <a:r>
                        <a:rPr kumimoji="1" lang="en-US" altLang="ja-JP" dirty="0"/>
                        <a:t>0</a:t>
                      </a:r>
                      <a:endParaRPr kumimoji="1" lang="ja-JP" altLang="en-US" dirty="0"/>
                    </a:p>
                  </a:txBody>
                  <a:tcPr/>
                </a:tc>
                <a:extLst>
                  <a:ext uri="{0D108BD9-81ED-4DB2-BD59-A6C34878D82A}">
                    <a16:rowId xmlns:a16="http://schemas.microsoft.com/office/drawing/2014/main" val="1840059847"/>
                  </a:ext>
                </a:extLst>
              </a:tr>
              <a:tr h="370840">
                <a:tc>
                  <a:txBody>
                    <a:bodyPr/>
                    <a:lstStyle/>
                    <a:p>
                      <a:r>
                        <a:rPr kumimoji="1" lang="en-US" altLang="ja-JP" dirty="0"/>
                        <a:t>PPAP</a:t>
                      </a:r>
                      <a:endParaRPr kumimoji="1" lang="ja-JP" altLang="en-US" dirty="0"/>
                    </a:p>
                  </a:txBody>
                  <a:tcPr/>
                </a:tc>
                <a:tc>
                  <a:txBody>
                    <a:bodyPr/>
                    <a:lstStyle/>
                    <a:p>
                      <a:r>
                        <a:rPr kumimoji="1" lang="en-US" altLang="ja-JP" dirty="0">
                          <a:solidFill>
                            <a:srgbClr val="FF0000"/>
                          </a:solidFill>
                        </a:rPr>
                        <a:t>-100</a:t>
                      </a:r>
                      <a:endParaRPr kumimoji="1" lang="ja-JP" altLang="en-US" dirty="0">
                        <a:solidFill>
                          <a:srgbClr val="FF0000"/>
                        </a:solidFill>
                      </a:endParaRPr>
                    </a:p>
                  </a:txBody>
                  <a:tcPr/>
                </a:tc>
                <a:tc>
                  <a:txBody>
                    <a:bodyPr/>
                    <a:lstStyle/>
                    <a:p>
                      <a:r>
                        <a:rPr kumimoji="1" lang="en-US" altLang="ja-JP" dirty="0">
                          <a:solidFill>
                            <a:srgbClr val="FF0000"/>
                          </a:solidFill>
                        </a:rPr>
                        <a:t>0.01</a:t>
                      </a:r>
                      <a:endParaRPr kumimoji="1" lang="ja-JP" altLang="en-US" dirty="0">
                        <a:solidFill>
                          <a:srgbClr val="FF0000"/>
                        </a:solidFill>
                      </a:endParaRPr>
                    </a:p>
                  </a:txBody>
                  <a:tcPr/>
                </a:tc>
                <a:tc>
                  <a:txBody>
                    <a:bodyPr/>
                    <a:lstStyle/>
                    <a:p>
                      <a:r>
                        <a:rPr kumimoji="1" lang="en-US" altLang="ja-JP" dirty="0">
                          <a:solidFill>
                            <a:srgbClr val="FF0000"/>
                          </a:solidFill>
                        </a:rPr>
                        <a:t>-50</a:t>
                      </a:r>
                      <a:r>
                        <a:rPr kumimoji="1" lang="ja-JP" altLang="en-US" dirty="0">
                          <a:solidFill>
                            <a:srgbClr val="FF0000"/>
                          </a:solidFill>
                        </a:rPr>
                        <a:t>（アンチウィルス無効化）</a:t>
                      </a:r>
                    </a:p>
                  </a:txBody>
                  <a:tcPr/>
                </a:tc>
                <a:extLst>
                  <a:ext uri="{0D108BD9-81ED-4DB2-BD59-A6C34878D82A}">
                    <a16:rowId xmlns:a16="http://schemas.microsoft.com/office/drawing/2014/main" val="2242109737"/>
                  </a:ext>
                </a:extLst>
              </a:tr>
              <a:tr h="370840">
                <a:tc>
                  <a:txBody>
                    <a:bodyPr/>
                    <a:lstStyle/>
                    <a:p>
                      <a:r>
                        <a:rPr kumimoji="1" lang="ja-JP" altLang="en-US" dirty="0"/>
                        <a:t>クラウドに置き共有</a:t>
                      </a:r>
                    </a:p>
                  </a:txBody>
                  <a:tcPr/>
                </a:tc>
                <a:tc>
                  <a:txBody>
                    <a:bodyPr/>
                    <a:lstStyle/>
                    <a:p>
                      <a:r>
                        <a:rPr kumimoji="1" lang="en-US" altLang="ja-JP" dirty="0"/>
                        <a:t>50</a:t>
                      </a:r>
                      <a:r>
                        <a:rPr kumimoji="1" lang="ja-JP" altLang="en-US" dirty="0"/>
                        <a:t>～</a:t>
                      </a:r>
                      <a:r>
                        <a:rPr kumimoji="1" lang="en-US" altLang="ja-JP" dirty="0"/>
                        <a:t>100</a:t>
                      </a:r>
                      <a:endParaRPr kumimoji="1" lang="ja-JP" altLang="en-US" dirty="0"/>
                    </a:p>
                  </a:txBody>
                  <a:tcPr/>
                </a:tc>
                <a:tc>
                  <a:txBody>
                    <a:bodyPr/>
                    <a:lstStyle/>
                    <a:p>
                      <a:r>
                        <a:rPr kumimoji="1" lang="en-US" altLang="ja-JP" dirty="0"/>
                        <a:t>50</a:t>
                      </a:r>
                      <a:r>
                        <a:rPr kumimoji="1" lang="ja-JP" altLang="en-US" dirty="0"/>
                        <a:t>（適切にアクセス権設定した場合）</a:t>
                      </a:r>
                    </a:p>
                  </a:txBody>
                  <a:tcPr/>
                </a:tc>
                <a:tc>
                  <a:txBody>
                    <a:bodyPr/>
                    <a:lstStyle/>
                    <a:p>
                      <a:r>
                        <a:rPr kumimoji="1" lang="en-US" altLang="ja-JP" dirty="0"/>
                        <a:t>0</a:t>
                      </a:r>
                      <a:endParaRPr kumimoji="1" lang="ja-JP" altLang="en-US" dirty="0"/>
                    </a:p>
                  </a:txBody>
                  <a:tcPr/>
                </a:tc>
                <a:extLst>
                  <a:ext uri="{0D108BD9-81ED-4DB2-BD59-A6C34878D82A}">
                    <a16:rowId xmlns:a16="http://schemas.microsoft.com/office/drawing/2014/main" val="2734056232"/>
                  </a:ext>
                </a:extLst>
              </a:tr>
            </a:tbl>
          </a:graphicData>
        </a:graphic>
      </p:graphicFrame>
      <p:sp>
        <p:nvSpPr>
          <p:cNvPr id="4" name="日付プレースホルダー 3">
            <a:extLst>
              <a:ext uri="{FF2B5EF4-FFF2-40B4-BE49-F238E27FC236}">
                <a16:creationId xmlns:a16="http://schemas.microsoft.com/office/drawing/2014/main" id="{8BDEAB9A-F106-4F24-71D4-37B1C8FA367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EFD39AD6-CD90-8836-B64F-A0C9E169AE06}"/>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9BC3649-E17D-339B-4F78-9F1F1949360D}"/>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sp>
        <p:nvSpPr>
          <p:cNvPr id="9" name="テキスト プレースホルダー 8">
            <a:extLst>
              <a:ext uri="{FF2B5EF4-FFF2-40B4-BE49-F238E27FC236}">
                <a16:creationId xmlns:a16="http://schemas.microsoft.com/office/drawing/2014/main" id="{D04A918A-839C-572D-0A35-3FECB327EE16}"/>
              </a:ext>
            </a:extLst>
          </p:cNvPr>
          <p:cNvSpPr>
            <a:spLocks noGrp="1"/>
          </p:cNvSpPr>
          <p:nvPr>
            <p:ph type="body" idx="4294967295"/>
          </p:nvPr>
        </p:nvSpPr>
        <p:spPr>
          <a:xfrm>
            <a:off x="457200" y="1417639"/>
            <a:ext cx="8229600" cy="2731442"/>
          </a:xfrm>
        </p:spPr>
        <p:txBody>
          <a:bodyPr>
            <a:normAutofit fontScale="62500" lnSpcReduction="20000"/>
          </a:bodyPr>
          <a:lstStyle/>
          <a:p>
            <a:r>
              <a:rPr kumimoji="1" lang="ja-JP" altLang="en-US" dirty="0"/>
              <a:t>ファイルを</a:t>
            </a:r>
            <a:r>
              <a:rPr kumimoji="1" lang="en-US" altLang="ja-JP" dirty="0"/>
              <a:t>zip</a:t>
            </a:r>
            <a:r>
              <a:rPr kumimoji="1" lang="ja-JP" altLang="en-US" dirty="0"/>
              <a:t>暗号化しパスワードを別送</a:t>
            </a:r>
            <a:endParaRPr kumimoji="1" lang="en-US" altLang="ja-JP" dirty="0"/>
          </a:p>
          <a:p>
            <a:r>
              <a:rPr kumimoji="1" lang="ja-JP" altLang="en-US" dirty="0"/>
              <a:t>日本発</a:t>
            </a:r>
            <a:r>
              <a:rPr kumimoji="1" lang="en-US" altLang="ja-JP" dirty="0"/>
              <a:t>w</a:t>
            </a:r>
            <a:r>
              <a:rPr lang="ja-JP" altLang="en-US" dirty="0"/>
              <a:t>、</a:t>
            </a:r>
            <a:r>
              <a:rPr kumimoji="1" lang="ja-JP" altLang="en-US" dirty="0"/>
              <a:t>世界は使わない</a:t>
            </a:r>
            <a:endParaRPr kumimoji="1" lang="en-US" altLang="ja-JP" dirty="0"/>
          </a:p>
          <a:p>
            <a:r>
              <a:rPr kumimoji="1" lang="ja-JP" altLang="en-US" dirty="0"/>
              <a:t>不便（特に後でメールを検索するとき）</a:t>
            </a:r>
            <a:endParaRPr kumimoji="1" lang="en-US" altLang="ja-JP" dirty="0"/>
          </a:p>
          <a:p>
            <a:r>
              <a:rPr lang="ja-JP" altLang="en-US" dirty="0"/>
              <a:t>パスワードを本体と同じ経路で送ったら無力（別経路で送ったら地獄のように不便）</a:t>
            </a:r>
            <a:endParaRPr lang="en-US" altLang="ja-JP" dirty="0"/>
          </a:p>
          <a:p>
            <a:r>
              <a:rPr kumimoji="1" lang="ja-JP" altLang="en-US" sz="2000" dirty="0"/>
              <a:t>利益</a:t>
            </a:r>
            <a:r>
              <a:rPr kumimoji="1" lang="ja-JP" altLang="en-US" dirty="0"/>
              <a:t> </a:t>
            </a:r>
            <a:r>
              <a:rPr kumimoji="1" lang="en-US" altLang="ja-JP" dirty="0"/>
              <a:t>&lt;&lt; </a:t>
            </a:r>
            <a:r>
              <a:rPr kumimoji="1" lang="ja-JP" altLang="en-US" sz="3900" b="1" dirty="0"/>
              <a:t>不利益 </a:t>
            </a:r>
            <a:r>
              <a:rPr kumimoji="1" lang="ja-JP" altLang="en-US" sz="2600" dirty="0"/>
              <a:t>（注：やりなさいと言われてやっている人に罪はない</a:t>
            </a:r>
            <a:r>
              <a:rPr kumimoji="1" lang="en-US" altLang="ja-JP" sz="2600" dirty="0"/>
              <a:t>; </a:t>
            </a:r>
            <a:r>
              <a:rPr kumimoji="1" lang="ja-JP" altLang="en-US" sz="2600" dirty="0"/>
              <a:t>規範の見直しが必要）</a:t>
            </a:r>
            <a:endParaRPr kumimoji="1" lang="ja-JP" altLang="en-US" sz="2300" dirty="0"/>
          </a:p>
          <a:p>
            <a:r>
              <a:rPr lang="ja-JP" altLang="en-US" dirty="0"/>
              <a:t>参考：情報処理学会「</a:t>
            </a:r>
            <a:r>
              <a:rPr lang="ja-JP" altLang="en-US" dirty="0">
                <a:hlinkClick r:id="rId2"/>
              </a:rPr>
              <a:t>社会から</a:t>
            </a:r>
            <a:r>
              <a:rPr lang="en-US" altLang="ja-JP" dirty="0">
                <a:hlinkClick r:id="rId2"/>
              </a:rPr>
              <a:t>PPAP </a:t>
            </a:r>
            <a:r>
              <a:rPr lang="ja-JP" altLang="en-US" dirty="0">
                <a:hlinkClick r:id="rId2"/>
              </a:rPr>
              <a:t>をなくすには</a:t>
            </a:r>
            <a:r>
              <a:rPr lang="en-US" altLang="ja-JP" dirty="0">
                <a:hlinkClick r:id="rId2"/>
              </a:rPr>
              <a:t>?</a:t>
            </a:r>
            <a:r>
              <a:rPr lang="ja-JP" altLang="en-US" dirty="0"/>
              <a:t>」（無料）、</a:t>
            </a:r>
            <a:r>
              <a:rPr lang="ja-JP" altLang="en-US" dirty="0">
                <a:hlinkClick r:id="rId3"/>
              </a:rPr>
              <a:t>特集記事</a:t>
            </a:r>
            <a:r>
              <a:rPr lang="ja-JP" altLang="en-US" dirty="0"/>
              <a:t>（有料）</a:t>
            </a:r>
            <a:endParaRPr lang="en-US" altLang="ja-JP" dirty="0"/>
          </a:p>
        </p:txBody>
      </p:sp>
    </p:spTree>
    <p:extLst>
      <p:ext uri="{BB962C8B-B14F-4D97-AF65-F5344CB8AC3E}">
        <p14:creationId xmlns:p14="http://schemas.microsoft.com/office/powerpoint/2010/main" val="3424350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Zoom</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2023/3/15</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4857054"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1666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594B2-D527-4849-8D84-713EFD34B72B}"/>
              </a:ext>
            </a:extLst>
          </p:cNvPr>
          <p:cNvSpPr>
            <a:spLocks noGrp="1"/>
          </p:cNvSpPr>
          <p:nvPr>
            <p:ph type="title"/>
          </p:nvPr>
        </p:nvSpPr>
        <p:spPr/>
        <p:txBody>
          <a:bodyPr/>
          <a:lstStyle/>
          <a:p>
            <a:r>
              <a:rPr kumimoji="1" lang="en-US" altLang="ja-JP" dirty="0"/>
              <a:t>Zoom</a:t>
            </a:r>
            <a:r>
              <a:rPr kumimoji="1" lang="ja-JP" altLang="en-US" dirty="0"/>
              <a:t>サインイン方法</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0A1157A6-6C29-4DA3-9852-3457455DC8F0}"/>
              </a:ext>
            </a:extLst>
          </p:cNvPr>
          <p:cNvSpPr>
            <a:spLocks noGrp="1"/>
          </p:cNvSpPr>
          <p:nvPr>
            <p:ph idx="1"/>
          </p:nvPr>
        </p:nvSpPr>
        <p:spPr/>
        <p:txBody>
          <a:bodyPr/>
          <a:lstStyle/>
          <a:p>
            <a:r>
              <a:rPr kumimoji="1" lang="ja-JP" altLang="en-US" dirty="0"/>
              <a:t>東大用</a:t>
            </a:r>
            <a:r>
              <a:rPr kumimoji="1" lang="en-US" altLang="ja-JP" dirty="0"/>
              <a:t>Zoom</a:t>
            </a:r>
            <a:r>
              <a:rPr lang="ja-JP" altLang="en-US" dirty="0"/>
              <a:t>ページ </a:t>
            </a:r>
            <a:r>
              <a:rPr kumimoji="1" lang="en-US" altLang="ja-JP" dirty="0">
                <a:hlinkClick r:id="rId2"/>
              </a:rPr>
              <a:t>https://u-tokyo-ac-jp.zoom.us/profile</a:t>
            </a:r>
            <a:r>
              <a:rPr kumimoji="1" lang="en-US" altLang="ja-JP" dirty="0"/>
              <a:t> </a:t>
            </a:r>
            <a:r>
              <a:rPr kumimoji="1" lang="ja-JP" altLang="en-US" dirty="0"/>
              <a:t>にアクセス</a:t>
            </a:r>
            <a:endParaRPr kumimoji="1" lang="en-US" altLang="ja-JP" dirty="0"/>
          </a:p>
          <a:p>
            <a:pPr lvl="1"/>
            <a:r>
              <a:rPr kumimoji="1" lang="ja-JP" altLang="en-US" dirty="0"/>
              <a:t>注：すでに別のアカウントで</a:t>
            </a:r>
            <a:r>
              <a:rPr kumimoji="1" lang="en-US" altLang="ja-JP" dirty="0"/>
              <a:t>sign in</a:t>
            </a:r>
            <a:r>
              <a:rPr kumimoji="1" lang="ja-JP" altLang="en-US" dirty="0"/>
              <a:t>していたら一度</a:t>
            </a:r>
            <a:r>
              <a:rPr kumimoji="1" lang="en-US" altLang="ja-JP" dirty="0"/>
              <a:t>sign out</a:t>
            </a:r>
            <a:r>
              <a:rPr kumimoji="1" lang="ja-JP" altLang="en-US" dirty="0"/>
              <a:t>してやり直し</a:t>
            </a:r>
          </a:p>
        </p:txBody>
      </p:sp>
      <p:sp>
        <p:nvSpPr>
          <p:cNvPr id="4" name="日付プレースホルダー 3">
            <a:extLst>
              <a:ext uri="{FF2B5EF4-FFF2-40B4-BE49-F238E27FC236}">
                <a16:creationId xmlns:a16="http://schemas.microsoft.com/office/drawing/2014/main" id="{5F0D22E0-ACA5-4520-AAEA-D591779CFF3F}"/>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C76185A-A639-4B04-B96B-DC12C424CF90}"/>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BC1661C-1675-484F-90B7-DD169A9599D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spTree>
    <p:extLst>
      <p:ext uri="{BB962C8B-B14F-4D97-AF65-F5344CB8AC3E}">
        <p14:creationId xmlns:p14="http://schemas.microsoft.com/office/powerpoint/2010/main" val="638445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1: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sp>
        <p:nvSpPr>
          <p:cNvPr id="12" name="正方形/長方形 11">
            <a:extLst>
              <a:ext uri="{FF2B5EF4-FFF2-40B4-BE49-F238E27FC236}">
                <a16:creationId xmlns:a16="http://schemas.microsoft.com/office/drawing/2014/main" id="{8617501F-1DE2-4206-AEF3-605AFAFB51B3}"/>
              </a:ext>
            </a:extLst>
          </p:cNvPr>
          <p:cNvSpPr/>
          <p:nvPr/>
        </p:nvSpPr>
        <p:spPr>
          <a:xfrm>
            <a:off x="521371" y="1733350"/>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481501" y="2208710"/>
            <a:ext cx="3586443"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rgbClr val="00B050"/>
                </a:solidFill>
                <a:hlinkClick r:id="rId2"/>
              </a:rPr>
              <a:t>https://u-tokyo-ac-jp.zoom.us/profile</a:t>
            </a:r>
            <a:endParaRPr kumimoji="1" lang="en-US" altLang="ja-JP" sz="1600" dirty="0">
              <a:solidFill>
                <a:srgbClr val="00B050"/>
              </a:solidFill>
            </a:endParaRPr>
          </a:p>
        </p:txBody>
      </p:sp>
      <p:grpSp>
        <p:nvGrpSpPr>
          <p:cNvPr id="15" name="グループ化 14">
            <a:extLst>
              <a:ext uri="{FF2B5EF4-FFF2-40B4-BE49-F238E27FC236}">
                <a16:creationId xmlns:a16="http://schemas.microsoft.com/office/drawing/2014/main" id="{87B0C468-8AD6-4D54-9B2D-7C3D8FC07138}"/>
              </a:ext>
            </a:extLst>
          </p:cNvPr>
          <p:cNvGrpSpPr/>
          <p:nvPr/>
        </p:nvGrpSpPr>
        <p:grpSpPr>
          <a:xfrm>
            <a:off x="3490070" y="2440649"/>
            <a:ext cx="4898354" cy="3868670"/>
            <a:chOff x="3490070" y="2440649"/>
            <a:chExt cx="4898354" cy="3868670"/>
          </a:xfrm>
        </p:grpSpPr>
        <p:grpSp>
          <p:nvGrpSpPr>
            <p:cNvPr id="26" name="グループ化 25">
              <a:extLst>
                <a:ext uri="{FF2B5EF4-FFF2-40B4-BE49-F238E27FC236}">
                  <a16:creationId xmlns:a16="http://schemas.microsoft.com/office/drawing/2014/main" id="{B3A51E72-38AF-4DC3-805F-B20F4823380D}"/>
                </a:ext>
              </a:extLst>
            </p:cNvPr>
            <p:cNvGrpSpPr/>
            <p:nvPr/>
          </p:nvGrpSpPr>
          <p:grpSpPr>
            <a:xfrm>
              <a:off x="3490070" y="3995988"/>
              <a:ext cx="4898354" cy="2313331"/>
              <a:chOff x="3490070" y="3995988"/>
              <a:chExt cx="4898354" cy="2313331"/>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0" name="直線矢印コネクタ 9">
              <a:extLst>
                <a:ext uri="{FF2B5EF4-FFF2-40B4-BE49-F238E27FC236}">
                  <a16:creationId xmlns:a16="http://schemas.microsoft.com/office/drawing/2014/main" id="{52861A13-4B45-4A6C-894A-10722AE7198E}"/>
                </a:ext>
              </a:extLst>
            </p:cNvPr>
            <p:cNvCxnSpPr>
              <a:cxnSpLocks/>
              <a:endCxn id="14" idx="1"/>
            </p:cNvCxnSpPr>
            <p:nvPr/>
          </p:nvCxnSpPr>
          <p:spPr>
            <a:xfrm>
              <a:off x="4067944" y="2440649"/>
              <a:ext cx="1955047" cy="174776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sp>
        <p:nvSpPr>
          <p:cNvPr id="29" name="正方形/長方形 28">
            <a:extLst>
              <a:ext uri="{FF2B5EF4-FFF2-40B4-BE49-F238E27FC236}">
                <a16:creationId xmlns:a16="http://schemas.microsoft.com/office/drawing/2014/main" id="{B3AE8566-8D4A-4088-AAC7-BE8AECA9CBBE}"/>
              </a:ext>
            </a:extLst>
          </p:cNvPr>
          <p:cNvSpPr/>
          <p:nvPr/>
        </p:nvSpPr>
        <p:spPr>
          <a:xfrm>
            <a:off x="136823" y="2464008"/>
            <a:ext cx="4076505"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7030A0"/>
                </a:solidFill>
              </a:rPr>
              <a:t>（または </a:t>
            </a:r>
            <a:r>
              <a:rPr lang="en-US" altLang="ja-JP" sz="1100" dirty="0">
                <a:solidFill>
                  <a:srgbClr val="00B050"/>
                </a:solidFill>
                <a:hlinkClick r:id="rId4"/>
              </a:rPr>
              <a:t>https://u-tokyo-ac-jp.zoom.us/</a:t>
            </a:r>
            <a:r>
              <a:rPr lang="en-US" altLang="ja-JP" sz="1100" dirty="0">
                <a:solidFill>
                  <a:srgbClr val="00B050"/>
                </a:solidFill>
              </a:rPr>
              <a:t> </a:t>
            </a:r>
            <a:r>
              <a:rPr lang="ja-JP" altLang="en-US" sz="1100" dirty="0">
                <a:solidFill>
                  <a:srgbClr val="7030A0"/>
                </a:solidFill>
                <a:sym typeface="Symbol" panose="05050102010706020507" pitchFamily="18" charset="2"/>
              </a:rPr>
              <a:t></a:t>
            </a:r>
            <a:r>
              <a:rPr lang="en-US" altLang="ja-JP" sz="1100" dirty="0">
                <a:solidFill>
                  <a:srgbClr val="7030A0"/>
                </a:solidFill>
              </a:rPr>
              <a:t>Config</a:t>
            </a:r>
            <a:r>
              <a:rPr lang="ja-JP" altLang="en-US" sz="1100" dirty="0">
                <a:solidFill>
                  <a:srgbClr val="7030A0"/>
                </a:solidFill>
              </a:rPr>
              <a:t>ボタン）</a:t>
            </a:r>
            <a:endParaRPr lang="en-US" altLang="ja-JP" sz="1100" dirty="0">
              <a:solidFill>
                <a:srgbClr val="7030A0"/>
              </a:solidFill>
            </a:endParaRPr>
          </a:p>
        </p:txBody>
      </p:sp>
      <p:grpSp>
        <p:nvGrpSpPr>
          <p:cNvPr id="3" name="グループ化 2">
            <a:extLst>
              <a:ext uri="{FF2B5EF4-FFF2-40B4-BE49-F238E27FC236}">
                <a16:creationId xmlns:a16="http://schemas.microsoft.com/office/drawing/2014/main" id="{C6CA69AB-9A4E-4EF6-BE76-3B302CF2DEC7}"/>
              </a:ext>
            </a:extLst>
          </p:cNvPr>
          <p:cNvGrpSpPr/>
          <p:nvPr/>
        </p:nvGrpSpPr>
        <p:grpSpPr>
          <a:xfrm>
            <a:off x="179513" y="4077072"/>
            <a:ext cx="5947028" cy="2232248"/>
            <a:chOff x="179513" y="4077072"/>
            <a:chExt cx="5947028" cy="2232248"/>
          </a:xfrm>
        </p:grpSpPr>
        <p:grpSp>
          <p:nvGrpSpPr>
            <p:cNvPr id="28" name="グループ化 27">
              <a:extLst>
                <a:ext uri="{FF2B5EF4-FFF2-40B4-BE49-F238E27FC236}">
                  <a16:creationId xmlns:a16="http://schemas.microsoft.com/office/drawing/2014/main" id="{2D89A3E3-EDE2-4B3A-95F0-9C3B798DACD4}"/>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cxnSpLocks/>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0" name="グループ化 19">
              <a:extLst>
                <a:ext uri="{FF2B5EF4-FFF2-40B4-BE49-F238E27FC236}">
                  <a16:creationId xmlns:a16="http://schemas.microsoft.com/office/drawing/2014/main" id="{51C67186-D15A-47D4-958D-C4B625B65A2C}"/>
                </a:ext>
              </a:extLst>
            </p:cNvPr>
            <p:cNvGrpSpPr/>
            <p:nvPr/>
          </p:nvGrpSpPr>
          <p:grpSpPr>
            <a:xfrm>
              <a:off x="3743727" y="5082796"/>
              <a:ext cx="1332329" cy="938648"/>
              <a:chOff x="3743727" y="5082796"/>
              <a:chExt cx="1332329" cy="938648"/>
            </a:xfrm>
          </p:grpSpPr>
          <p:sp>
            <p:nvSpPr>
              <p:cNvPr id="23" name="テキスト ボックス 22">
                <a:extLst>
                  <a:ext uri="{FF2B5EF4-FFF2-40B4-BE49-F238E27FC236}">
                    <a16:creationId xmlns:a16="http://schemas.microsoft.com/office/drawing/2014/main" id="{913E4675-33EE-46AD-9401-DF1F897AB02A}"/>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4" name="図 23" descr="ノートパソコン, コンピュータ が含まれている画像&#10;&#10;自動的に生成された説明">
                <a:extLst>
                  <a:ext uri="{FF2B5EF4-FFF2-40B4-BE49-F238E27FC236}">
                    <a16:creationId xmlns:a16="http://schemas.microsoft.com/office/drawing/2014/main" id="{A5A283F2-B6E1-4872-92D4-96BA095DD1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11556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p:txBody>
          <a:bodyPr/>
          <a:lstStyle/>
          <a:p>
            <a:r>
              <a:rPr lang="en-US" altLang="ja-JP" dirty="0"/>
              <a:t>Zoom</a:t>
            </a:r>
            <a:r>
              <a:rPr lang="ja-JP" altLang="en-US" dirty="0"/>
              <a:t>ページ </a:t>
            </a:r>
            <a:r>
              <a:rPr lang="en-US" altLang="ja-JP" dirty="0">
                <a:hlinkClick r:id="rId2"/>
              </a:rPr>
              <a:t>https://zoom.us/</a:t>
            </a:r>
            <a:r>
              <a:rPr lang="en-US" altLang="ja-JP" dirty="0"/>
              <a:t> </a:t>
            </a:r>
            <a:r>
              <a:rPr lang="ja-JP" altLang="en-US" dirty="0"/>
              <a:t>（</a:t>
            </a:r>
            <a:r>
              <a:rPr lang="en-US" altLang="ja-JP" dirty="0">
                <a:sym typeface="Symbol" panose="05050102010706020507" pitchFamily="18" charset="2"/>
              </a:rPr>
              <a:t></a:t>
            </a:r>
            <a:r>
              <a:rPr lang="ja-JP" altLang="en-US" dirty="0">
                <a:sym typeface="Symbol" panose="05050102010706020507" pitchFamily="18" charset="2"/>
              </a:rPr>
              <a:t> </a:t>
            </a:r>
            <a:r>
              <a:rPr lang="ja-JP" altLang="en-US" dirty="0"/>
              <a:t>必要ならばいったん</a:t>
            </a:r>
            <a:r>
              <a:rPr lang="en-US" altLang="ja-JP" dirty="0"/>
              <a:t>sign out</a:t>
            </a:r>
            <a:r>
              <a:rPr lang="ja-JP" altLang="en-US" dirty="0"/>
              <a:t>）</a:t>
            </a:r>
            <a:r>
              <a:rPr lang="en-US" altLang="ja-JP" dirty="0">
                <a:sym typeface="Symbol" panose="05050102010706020507" pitchFamily="18" charset="2"/>
              </a:rPr>
              <a:t> </a:t>
            </a:r>
            <a:r>
              <a:rPr lang="ja-JP" altLang="en-US" dirty="0"/>
              <a:t> </a:t>
            </a:r>
            <a:r>
              <a:rPr lang="en-US" altLang="ja-JP" dirty="0"/>
              <a:t>sign in</a:t>
            </a:r>
            <a:r>
              <a:rPr lang="en-US" altLang="ja-JP" dirty="0">
                <a:sym typeface="Symbol" panose="05050102010706020507" pitchFamily="18" charset="2"/>
              </a:rPr>
              <a:t> </a:t>
            </a:r>
            <a:r>
              <a:rPr lang="ja-JP" altLang="en-US" dirty="0">
                <a:sym typeface="Symbol" panose="05050102010706020507" pitchFamily="18" charset="2"/>
              </a:rPr>
              <a:t> </a:t>
            </a:r>
            <a:r>
              <a:rPr lang="ja-JP" altLang="en-US" dirty="0"/>
              <a:t>ページ下部</a:t>
            </a:r>
            <a:r>
              <a:rPr lang="en-US" altLang="ja-JP" dirty="0">
                <a:solidFill>
                  <a:srgbClr val="00B050"/>
                </a:solidFill>
              </a:rPr>
              <a:t>SSO</a:t>
            </a:r>
            <a:r>
              <a:rPr lang="ja-JP" altLang="en-US" dirty="0"/>
              <a:t>を選択</a:t>
            </a:r>
            <a:endParaRPr lang="en-US" altLang="ja-JP" dirty="0"/>
          </a:p>
          <a:p>
            <a:r>
              <a:rPr lang="ja-JP" altLang="en-US" dirty="0"/>
              <a:t>「会社のドメイン」に</a:t>
            </a:r>
            <a:r>
              <a:rPr kumimoji="1" lang="ja-JP" altLang="en-US" dirty="0"/>
              <a:t>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r>
              <a:rPr kumimoji="1" lang="en-US" altLang="ja-JP" dirty="0"/>
              <a:t> </a:t>
            </a:r>
            <a:r>
              <a:rPr kumimoji="1" lang="ja-JP" altLang="en-US" dirty="0"/>
              <a:t>入力</a:t>
            </a:r>
            <a:endParaRPr kumimoji="1" lang="en-US" altLang="ja-JP" dirty="0"/>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spTree>
    <p:extLst>
      <p:ext uri="{BB962C8B-B14F-4D97-AF65-F5344CB8AC3E}">
        <p14:creationId xmlns:p14="http://schemas.microsoft.com/office/powerpoint/2010/main" val="2132053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2: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grpSp>
        <p:nvGrpSpPr>
          <p:cNvPr id="42" name="グループ化 41">
            <a:extLst>
              <a:ext uri="{FF2B5EF4-FFF2-40B4-BE49-F238E27FC236}">
                <a16:creationId xmlns:a16="http://schemas.microsoft.com/office/drawing/2014/main" id="{9567052A-44A9-43CF-91A0-1E0DCADCC2F2}"/>
              </a:ext>
            </a:extLst>
          </p:cNvPr>
          <p:cNvGrpSpPr/>
          <p:nvPr/>
        </p:nvGrpSpPr>
        <p:grpSpPr>
          <a:xfrm>
            <a:off x="3490070" y="3267887"/>
            <a:ext cx="4898354" cy="3041432"/>
            <a:chOff x="3490070" y="3267887"/>
            <a:chExt cx="4898354" cy="3041432"/>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07AAA64C-C5C1-4A80-9713-B56453A89A14}"/>
              </a:ext>
            </a:extLst>
          </p:cNvPr>
          <p:cNvSpPr/>
          <p:nvPr/>
        </p:nvSpPr>
        <p:spPr>
          <a:xfrm>
            <a:off x="2751949" y="2712380"/>
            <a:ext cx="2635423"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7030A0"/>
                </a:solidFill>
              </a:rPr>
              <a:t>Zoom </a:t>
            </a:r>
            <a:r>
              <a:rPr lang="ja-JP" altLang="en-US" sz="1600" dirty="0">
                <a:solidFill>
                  <a:srgbClr val="7030A0"/>
                </a:solidFill>
              </a:rPr>
              <a:t>サインインページで</a:t>
            </a:r>
            <a:r>
              <a:rPr lang="en-US" altLang="ja-JP" sz="1600" dirty="0">
                <a:solidFill>
                  <a:srgbClr val="00B050"/>
                </a:solidFill>
              </a:rPr>
              <a:t>SSO</a:t>
            </a:r>
            <a:r>
              <a:rPr lang="ja-JP" altLang="en-US" sz="1600" dirty="0">
                <a:solidFill>
                  <a:srgbClr val="7030A0"/>
                </a:solidFill>
              </a:rPr>
              <a:t>ボタンを押す</a:t>
            </a:r>
            <a:endParaRPr kumimoji="1" lang="en-US" altLang="ja-JP" sz="1600" dirty="0">
              <a:solidFill>
                <a:srgbClr val="7030A0"/>
              </a:solidFill>
            </a:endParaRPr>
          </a:p>
        </p:txBody>
      </p:sp>
      <p:cxnSp>
        <p:nvCxnSpPr>
          <p:cNvPr id="15" name="直線コネクタ 14">
            <a:extLst>
              <a:ext uri="{FF2B5EF4-FFF2-40B4-BE49-F238E27FC236}">
                <a16:creationId xmlns:a16="http://schemas.microsoft.com/office/drawing/2014/main" id="{5E1D1E73-D7FB-4805-BC13-38457AF7757C}"/>
              </a:ext>
            </a:extLst>
          </p:cNvPr>
          <p:cNvCxnSpPr>
            <a:stCxn id="24" idx="6"/>
            <a:endCxn id="30" idx="1"/>
          </p:cNvCxnSpPr>
          <p:nvPr/>
        </p:nvCxnSpPr>
        <p:spPr>
          <a:xfrm flipV="1">
            <a:off x="1389802" y="2967455"/>
            <a:ext cx="1362147" cy="31596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1A7CDD8F-64E3-461F-B6E4-6BEF5563DBDF}"/>
              </a:ext>
            </a:extLst>
          </p:cNvPr>
          <p:cNvGrpSpPr/>
          <p:nvPr/>
        </p:nvGrpSpPr>
        <p:grpSpPr>
          <a:xfrm>
            <a:off x="2446866" y="1308057"/>
            <a:ext cx="5639756" cy="2192951"/>
            <a:chOff x="2446866" y="1308057"/>
            <a:chExt cx="5639756" cy="2192951"/>
          </a:xfrm>
        </p:grpSpPr>
        <p:cxnSp>
          <p:nvCxnSpPr>
            <p:cNvPr id="10" name="直線矢印コネクタ 9">
              <a:extLst>
                <a:ext uri="{FF2B5EF4-FFF2-40B4-BE49-F238E27FC236}">
                  <a16:creationId xmlns:a16="http://schemas.microsoft.com/office/drawing/2014/main" id="{52861A13-4B45-4A6C-894A-10722AE7198E}"/>
                </a:ext>
              </a:extLst>
            </p:cNvPr>
            <p:cNvCxnSpPr>
              <a:cxnSpLocks/>
              <a:stCxn id="23" idx="3"/>
            </p:cNvCxnSpPr>
            <p:nvPr/>
          </p:nvCxnSpPr>
          <p:spPr>
            <a:xfrm>
              <a:off x="2446866" y="2456430"/>
              <a:ext cx="3751714" cy="2351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2758860" y="1411852"/>
              <a:ext cx="343558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ja-JP" altLang="en-US" sz="1600" dirty="0">
                  <a:solidFill>
                    <a:srgbClr val="7030A0"/>
                  </a:solidFill>
                </a:rPr>
                <a:t>会社ドメインに</a:t>
              </a:r>
              <a:r>
                <a:rPr kumimoji="1" lang="en-US" altLang="ja-JP" sz="1600" dirty="0">
                  <a:solidFill>
                    <a:srgbClr val="00B050"/>
                  </a:solidFill>
                </a:rPr>
                <a:t>u-</a:t>
              </a:r>
              <a:r>
                <a:rPr kumimoji="1" lang="en-US" altLang="ja-JP" sz="1600" dirty="0" err="1">
                  <a:solidFill>
                    <a:srgbClr val="00B050"/>
                  </a:solidFill>
                </a:rPr>
                <a:t>tokyo</a:t>
              </a:r>
              <a:r>
                <a:rPr kumimoji="1" lang="en-US" altLang="ja-JP" sz="1600" dirty="0">
                  <a:solidFill>
                    <a:srgbClr val="00B050"/>
                  </a:solidFill>
                </a:rPr>
                <a:t>-ac-</a:t>
              </a:r>
              <a:r>
                <a:rPr kumimoji="1" lang="en-US" altLang="ja-JP" sz="1600" dirty="0" err="1">
                  <a:solidFill>
                    <a:srgbClr val="00B050"/>
                  </a:solidFill>
                </a:rPr>
                <a:t>jp</a:t>
              </a:r>
              <a:endParaRPr kumimoji="1" lang="en-US" altLang="ja-JP" sz="1600" dirty="0">
                <a:solidFill>
                  <a:srgbClr val="00B050"/>
                </a:solidFill>
              </a:endParaRPr>
            </a:p>
            <a:p>
              <a:pPr algn="ctr"/>
              <a:r>
                <a:rPr lang="ja-JP" altLang="en-US" sz="1600" dirty="0">
                  <a:solidFill>
                    <a:srgbClr val="7030A0"/>
                  </a:solidFill>
                </a:rPr>
                <a:t>（所属組織を明示）</a:t>
              </a:r>
              <a:endParaRPr kumimoji="1" lang="en-US" altLang="ja-JP" sz="1600" dirty="0">
                <a:solidFill>
                  <a:srgbClr val="7030A0"/>
                </a:solidFill>
              </a:endParaRPr>
            </a:p>
          </p:txBody>
        </p: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2122"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6156176" y="1308057"/>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nvGrpSpPr>
          <p:cNvPr id="7" name="グループ化 6">
            <a:extLst>
              <a:ext uri="{FF2B5EF4-FFF2-40B4-BE49-F238E27FC236}">
                <a16:creationId xmlns:a16="http://schemas.microsoft.com/office/drawing/2014/main" id="{AF582957-5064-4C3D-8EEB-7893DE0AE292}"/>
              </a:ext>
            </a:extLst>
          </p:cNvPr>
          <p:cNvGrpSpPr/>
          <p:nvPr/>
        </p:nvGrpSpPr>
        <p:grpSpPr>
          <a:xfrm>
            <a:off x="179513" y="4077072"/>
            <a:ext cx="5947028" cy="2232248"/>
            <a:chOff x="179513" y="4077072"/>
            <a:chExt cx="5947028" cy="2232248"/>
          </a:xfrm>
        </p:grpSpPr>
        <p:grpSp>
          <p:nvGrpSpPr>
            <p:cNvPr id="43" name="グループ化 42">
              <a:extLst>
                <a:ext uri="{FF2B5EF4-FFF2-40B4-BE49-F238E27FC236}">
                  <a16:creationId xmlns:a16="http://schemas.microsoft.com/office/drawing/2014/main" id="{86CF7CF4-3BC3-4A32-B369-D197A41E8FB5}"/>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1" name="グループ化 30">
              <a:extLst>
                <a:ext uri="{FF2B5EF4-FFF2-40B4-BE49-F238E27FC236}">
                  <a16:creationId xmlns:a16="http://schemas.microsoft.com/office/drawing/2014/main" id="{500988C7-BE63-49CA-9B01-4C418AC09A9C}"/>
                </a:ext>
              </a:extLst>
            </p:cNvPr>
            <p:cNvGrpSpPr/>
            <p:nvPr/>
          </p:nvGrpSpPr>
          <p:grpSpPr>
            <a:xfrm>
              <a:off x="3743727" y="5082796"/>
              <a:ext cx="1332329" cy="938648"/>
              <a:chOff x="3743727" y="5082796"/>
              <a:chExt cx="1332329" cy="938648"/>
            </a:xfrm>
          </p:grpSpPr>
          <p:sp>
            <p:nvSpPr>
              <p:cNvPr id="32" name="テキスト ボックス 31">
                <a:extLst>
                  <a:ext uri="{FF2B5EF4-FFF2-40B4-BE49-F238E27FC236}">
                    <a16:creationId xmlns:a16="http://schemas.microsoft.com/office/drawing/2014/main" id="{D8B585C2-C26E-46FA-B25F-74D58ED3517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3" name="図 32" descr="ノートパソコン, コンピュータ が含まれている画像&#10;&#10;自動的に生成された説明">
                <a:extLst>
                  <a:ext uri="{FF2B5EF4-FFF2-40B4-BE49-F238E27FC236}">
                    <a16:creationId xmlns:a16="http://schemas.microsoft.com/office/drawing/2014/main" id="{05B1B557-B2C0-4F66-AA31-34F81138A4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72888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a:xfrm>
            <a:off x="457200" y="1500174"/>
            <a:ext cx="8507288" cy="4525963"/>
          </a:xfrm>
        </p:spPr>
        <p:txBody>
          <a:bodyPr/>
          <a:lstStyle/>
          <a:p>
            <a:r>
              <a:rPr lang="ja-JP" altLang="en-US" dirty="0"/>
              <a:t>途中まで方法</a:t>
            </a:r>
            <a:r>
              <a:rPr lang="en-US" altLang="ja-JP" dirty="0"/>
              <a:t>2</a:t>
            </a:r>
            <a:r>
              <a:rPr lang="ja-JP" altLang="en-US" dirty="0"/>
              <a:t>と同じ</a:t>
            </a:r>
            <a:endParaRPr lang="en-US" altLang="ja-JP" dirty="0"/>
          </a:p>
          <a:p>
            <a:r>
              <a:rPr lang="ja-JP" altLang="en-US" dirty="0">
                <a:solidFill>
                  <a:srgbClr val="00B050"/>
                </a:solidFill>
              </a:rPr>
              <a:t>「会社のドメインを知らない」</a:t>
            </a:r>
            <a:r>
              <a:rPr lang="ja-JP" altLang="en-US" dirty="0"/>
              <a:t>をクリック</a:t>
            </a:r>
            <a:endParaRPr lang="en-US" altLang="ja-JP" dirty="0"/>
          </a:p>
          <a:p>
            <a:r>
              <a:rPr lang="ja-JP" altLang="en-US" dirty="0"/>
              <a:t>「会社の</a:t>
            </a:r>
            <a:r>
              <a:rPr lang="en-US" altLang="ja-JP" dirty="0"/>
              <a:t>Email</a:t>
            </a:r>
            <a:r>
              <a:rPr lang="ja-JP" altLang="en-US" dirty="0"/>
              <a:t>」に</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2898108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3: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grpSp>
        <p:nvGrpSpPr>
          <p:cNvPr id="41" name="グループ化 40">
            <a:extLst>
              <a:ext uri="{FF2B5EF4-FFF2-40B4-BE49-F238E27FC236}">
                <a16:creationId xmlns:a16="http://schemas.microsoft.com/office/drawing/2014/main" id="{C09602B5-8305-4A7C-934E-183038A93D3A}"/>
              </a:ext>
            </a:extLst>
          </p:cNvPr>
          <p:cNvGrpSpPr/>
          <p:nvPr/>
        </p:nvGrpSpPr>
        <p:grpSpPr>
          <a:xfrm>
            <a:off x="3490070" y="3496735"/>
            <a:ext cx="5288029" cy="2812584"/>
            <a:chOff x="3490070" y="3496735"/>
            <a:chExt cx="5288029" cy="281258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516216"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stCxn id="31" idx="2"/>
              <a:endCxn id="9" idx="0"/>
            </p:cNvCxnSpPr>
            <p:nvPr/>
          </p:nvCxnSpPr>
          <p:spPr>
            <a:xfrm flipH="1">
              <a:off x="7647158" y="3496735"/>
              <a:ext cx="7356" cy="77046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516216" y="419627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grpSp>
        <p:nvGrpSpPr>
          <p:cNvPr id="36" name="グループ化 35">
            <a:extLst>
              <a:ext uri="{FF2B5EF4-FFF2-40B4-BE49-F238E27FC236}">
                <a16:creationId xmlns:a16="http://schemas.microsoft.com/office/drawing/2014/main" id="{6009EA8A-0278-4DCC-B613-118564BD018D}"/>
              </a:ext>
            </a:extLst>
          </p:cNvPr>
          <p:cNvGrpSpPr/>
          <p:nvPr/>
        </p:nvGrpSpPr>
        <p:grpSpPr>
          <a:xfrm>
            <a:off x="2446866" y="1341219"/>
            <a:ext cx="3421278" cy="2159789"/>
            <a:chOff x="2446866" y="1341219"/>
            <a:chExt cx="3421278" cy="2159789"/>
          </a:xfrm>
        </p:grpSpPr>
        <p:cxnSp>
          <p:nvCxnSpPr>
            <p:cNvPr id="10" name="直線矢印コネクタ 9">
              <a:extLst>
                <a:ext uri="{FF2B5EF4-FFF2-40B4-BE49-F238E27FC236}">
                  <a16:creationId xmlns:a16="http://schemas.microsoft.com/office/drawing/2014/main" id="{52861A13-4B45-4A6C-894A-10722AE7198E}"/>
                </a:ext>
              </a:extLst>
            </p:cNvPr>
            <p:cNvCxnSpPr>
              <a:stCxn id="23" idx="3"/>
              <a:endCxn id="39" idx="1"/>
            </p:cNvCxnSpPr>
            <p:nvPr/>
          </p:nvCxnSpPr>
          <p:spPr>
            <a:xfrm>
              <a:off x="2446866" y="2456430"/>
              <a:ext cx="1186738"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3604"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3633604" y="134121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B1.</a:t>
              </a:r>
              <a:endParaRPr kumimoji="1" lang="ja-JP" altLang="en-US" dirty="0">
                <a:solidFill>
                  <a:schemeClr val="tx1"/>
                </a:solidFill>
              </a:endParaRPr>
            </a:p>
          </p:txBody>
        </p:sp>
        <p:cxnSp>
          <p:nvCxnSpPr>
            <p:cNvPr id="32" name="直線コネクタ 31">
              <a:extLst>
                <a:ext uri="{FF2B5EF4-FFF2-40B4-BE49-F238E27FC236}">
                  <a16:creationId xmlns:a16="http://schemas.microsoft.com/office/drawing/2014/main" id="{A2C6DCFC-3204-4F18-A017-CF61A78A8F4F}"/>
                </a:ext>
              </a:extLst>
            </p:cNvPr>
            <p:cNvCxnSpPr/>
            <p:nvPr/>
          </p:nvCxnSpPr>
          <p:spPr>
            <a:xfrm>
              <a:off x="4207768" y="2654009"/>
              <a:ext cx="72846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203847" y="2713960"/>
              <a:ext cx="266429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00B050"/>
                  </a:solidFill>
                </a:rPr>
                <a:t>会社ドメインはわからない</a:t>
              </a:r>
              <a:endParaRPr lang="en-US" altLang="ja-JP" sz="1600" dirty="0">
                <a:solidFill>
                  <a:srgbClr val="00B050"/>
                </a:solidFill>
              </a:endParaRPr>
            </a:p>
            <a:p>
              <a:pPr algn="ctr"/>
              <a:r>
                <a:rPr kumimoji="1" lang="ja-JP" altLang="en-US" sz="1600" dirty="0">
                  <a:solidFill>
                    <a:schemeClr val="accent1"/>
                  </a:solidFill>
                </a:rPr>
                <a:t>をクリック</a:t>
              </a:r>
              <a:endParaRPr kumimoji="1" lang="en-US" altLang="ja-JP" sz="1600" dirty="0">
                <a:solidFill>
                  <a:schemeClr val="accent1"/>
                </a:solidFill>
              </a:endParaRPr>
            </a:p>
          </p:txBody>
        </p:sp>
      </p:grpSp>
      <p:grpSp>
        <p:nvGrpSpPr>
          <p:cNvPr id="40" name="グループ化 39">
            <a:extLst>
              <a:ext uri="{FF2B5EF4-FFF2-40B4-BE49-F238E27FC236}">
                <a16:creationId xmlns:a16="http://schemas.microsoft.com/office/drawing/2014/main" id="{55ECE4BC-1B73-43EF-805F-72579E651193}"/>
              </a:ext>
            </a:extLst>
          </p:cNvPr>
          <p:cNvGrpSpPr/>
          <p:nvPr/>
        </p:nvGrpSpPr>
        <p:grpSpPr>
          <a:xfrm>
            <a:off x="5508104" y="1345013"/>
            <a:ext cx="3744416" cy="2151722"/>
            <a:chOff x="5508104" y="1345013"/>
            <a:chExt cx="3744416" cy="2151722"/>
          </a:xfrm>
        </p:grpSpPr>
        <p:pic>
          <p:nvPicPr>
            <p:cNvPr id="31" name="図 30" descr="モニター画面に映るウェブサイトのスクリーンショット&#10;&#10;自動的に生成された説明">
              <a:extLst>
                <a:ext uri="{FF2B5EF4-FFF2-40B4-BE49-F238E27FC236}">
                  <a16:creationId xmlns:a16="http://schemas.microsoft.com/office/drawing/2014/main" id="{22F4BB45-B854-4417-85FB-7E4F46B4C0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2240" y="1407578"/>
              <a:ext cx="1844548" cy="2089157"/>
            </a:xfrm>
            <a:prstGeom prst="rect">
              <a:avLst/>
            </a:prstGeom>
          </p:spPr>
        </p:pic>
        <p:cxnSp>
          <p:nvCxnSpPr>
            <p:cNvPr id="33" name="直線矢印コネクタ 32">
              <a:extLst>
                <a:ext uri="{FF2B5EF4-FFF2-40B4-BE49-F238E27FC236}">
                  <a16:creationId xmlns:a16="http://schemas.microsoft.com/office/drawing/2014/main" id="{4AE737FC-9054-47CD-85EF-EE613121E11C}"/>
                </a:ext>
              </a:extLst>
            </p:cNvPr>
            <p:cNvCxnSpPr>
              <a:stCxn id="39" idx="3"/>
              <a:endCxn id="31" idx="1"/>
            </p:cNvCxnSpPr>
            <p:nvPr/>
          </p:nvCxnSpPr>
          <p:spPr>
            <a:xfrm flipV="1">
              <a:off x="5508104" y="2452157"/>
              <a:ext cx="1224136" cy="4273"/>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D85AFF1A-58D6-491A-B145-413F7A13DAEC}"/>
                </a:ext>
              </a:extLst>
            </p:cNvPr>
            <p:cNvSpPr/>
            <p:nvPr/>
          </p:nvSpPr>
          <p:spPr>
            <a:xfrm>
              <a:off x="6179082" y="269612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sp>
          <p:nvSpPr>
            <p:cNvPr id="38" name="正方形/長方形 37">
              <a:extLst>
                <a:ext uri="{FF2B5EF4-FFF2-40B4-BE49-F238E27FC236}">
                  <a16:creationId xmlns:a16="http://schemas.microsoft.com/office/drawing/2014/main" id="{4938CAEC-C9FB-4E18-9337-CBD4A9790A4E}"/>
                </a:ext>
              </a:extLst>
            </p:cNvPr>
            <p:cNvSpPr/>
            <p:nvPr/>
          </p:nvSpPr>
          <p:spPr>
            <a:xfrm>
              <a:off x="6712905" y="1345013"/>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B2.</a:t>
              </a:r>
              <a:endParaRPr kumimoji="1" lang="ja-JP" altLang="en-US" dirty="0">
                <a:solidFill>
                  <a:schemeClr val="tx1"/>
                </a:solidFill>
              </a:endParaRPr>
            </a:p>
          </p:txBody>
        </p:sp>
      </p:grpSp>
      <p:grpSp>
        <p:nvGrpSpPr>
          <p:cNvPr id="8" name="グループ化 7">
            <a:extLst>
              <a:ext uri="{FF2B5EF4-FFF2-40B4-BE49-F238E27FC236}">
                <a16:creationId xmlns:a16="http://schemas.microsoft.com/office/drawing/2014/main" id="{EA2FBE3B-18CB-40DD-88A1-C2A1F987794D}"/>
              </a:ext>
            </a:extLst>
          </p:cNvPr>
          <p:cNvGrpSpPr/>
          <p:nvPr/>
        </p:nvGrpSpPr>
        <p:grpSpPr>
          <a:xfrm>
            <a:off x="179513" y="4077072"/>
            <a:ext cx="6336703" cy="2232248"/>
            <a:chOff x="179513" y="4077072"/>
            <a:chExt cx="6336703" cy="2232248"/>
          </a:xfrm>
        </p:grpSpPr>
        <p:grpSp>
          <p:nvGrpSpPr>
            <p:cNvPr id="42" name="グループ化 41">
              <a:extLst>
                <a:ext uri="{FF2B5EF4-FFF2-40B4-BE49-F238E27FC236}">
                  <a16:creationId xmlns:a16="http://schemas.microsoft.com/office/drawing/2014/main" id="{2A41242C-1CA6-4F0F-855C-7527040F34ED}"/>
                </a:ext>
              </a:extLst>
            </p:cNvPr>
            <p:cNvGrpSpPr/>
            <p:nvPr/>
          </p:nvGrpSpPr>
          <p:grpSpPr>
            <a:xfrm>
              <a:off x="179513" y="4077072"/>
              <a:ext cx="6336703" cy="2232248"/>
              <a:chOff x="179513" y="4077072"/>
              <a:chExt cx="6336703"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a:endCxn id="25" idx="3"/>
              </p:cNvCxnSpPr>
              <p:nvPr/>
            </p:nvCxnSpPr>
            <p:spPr>
              <a:xfrm flipH="1">
                <a:off x="2819549" y="5288257"/>
                <a:ext cx="3696667" cy="31522"/>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5" name="グループ化 34">
              <a:extLst>
                <a:ext uri="{FF2B5EF4-FFF2-40B4-BE49-F238E27FC236}">
                  <a16:creationId xmlns:a16="http://schemas.microsoft.com/office/drawing/2014/main" id="{E0716981-45C1-46A9-881A-E96BB910931C}"/>
                </a:ext>
              </a:extLst>
            </p:cNvPr>
            <p:cNvGrpSpPr/>
            <p:nvPr/>
          </p:nvGrpSpPr>
          <p:grpSpPr>
            <a:xfrm>
              <a:off x="3743727" y="5082796"/>
              <a:ext cx="1332329" cy="938648"/>
              <a:chOff x="3743727" y="5082796"/>
              <a:chExt cx="1332329" cy="938648"/>
            </a:xfrm>
          </p:grpSpPr>
          <p:sp>
            <p:nvSpPr>
              <p:cNvPr id="43" name="テキスト ボックス 42">
                <a:extLst>
                  <a:ext uri="{FF2B5EF4-FFF2-40B4-BE49-F238E27FC236}">
                    <a16:creationId xmlns:a16="http://schemas.microsoft.com/office/drawing/2014/main" id="{EBAE72B6-E2C9-412B-9C94-65EEC59FBC32}"/>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44" name="図 43" descr="ノートパソコン, コンピュータ が含まれている画像&#10;&#10;自動的に生成された説明">
                <a:extLst>
                  <a:ext uri="{FF2B5EF4-FFF2-40B4-BE49-F238E27FC236}">
                    <a16:creationId xmlns:a16="http://schemas.microsoft.com/office/drawing/2014/main" id="{FFDAF2FA-C23C-420A-9D45-7C60304157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82927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D1C2A-DDDB-4795-87BC-EF5518697CEF}"/>
              </a:ext>
            </a:extLst>
          </p:cNvPr>
          <p:cNvSpPr>
            <a:spLocks noGrp="1"/>
          </p:cNvSpPr>
          <p:nvPr>
            <p:ph type="title"/>
          </p:nvPr>
        </p:nvSpPr>
        <p:spPr/>
        <p:txBody>
          <a:bodyPr>
            <a:normAutofit/>
          </a:bodyPr>
          <a:lstStyle/>
          <a:p>
            <a:r>
              <a:rPr lang="en-US" altLang="ja-JP" dirty="0"/>
              <a:t>Zoom</a:t>
            </a:r>
            <a:r>
              <a:rPr lang="ja-JP" altLang="en-US" dirty="0"/>
              <a:t>サインインまとめ</a:t>
            </a:r>
            <a:endParaRPr kumimoji="1" lang="ja-JP" altLang="en-US" dirty="0"/>
          </a:p>
        </p:txBody>
      </p:sp>
      <p:sp>
        <p:nvSpPr>
          <p:cNvPr id="3" name="コンテンツ プレースホルダー 2">
            <a:extLst>
              <a:ext uri="{FF2B5EF4-FFF2-40B4-BE49-F238E27FC236}">
                <a16:creationId xmlns:a16="http://schemas.microsoft.com/office/drawing/2014/main" id="{BA569741-6508-4D23-B033-4F0CAC20BB69}"/>
              </a:ext>
            </a:extLst>
          </p:cNvPr>
          <p:cNvSpPr>
            <a:spLocks noGrp="1"/>
          </p:cNvSpPr>
          <p:nvPr>
            <p:ph idx="1"/>
          </p:nvPr>
        </p:nvSpPr>
        <p:spPr>
          <a:xfrm>
            <a:off x="457200" y="1500174"/>
            <a:ext cx="8579296" cy="4525963"/>
          </a:xfrm>
        </p:spPr>
        <p:txBody>
          <a:bodyPr>
            <a:normAutofit/>
          </a:bodyPr>
          <a:lstStyle/>
          <a:p>
            <a:r>
              <a:rPr lang="ja-JP" altLang="en-US" dirty="0">
                <a:solidFill>
                  <a:srgbClr val="00B050"/>
                </a:solidFill>
              </a:rPr>
              <a:t>方法</a:t>
            </a:r>
            <a:r>
              <a:rPr lang="en-US" altLang="ja-JP" dirty="0">
                <a:solidFill>
                  <a:srgbClr val="00B050"/>
                </a:solidFill>
              </a:rPr>
              <a:t>1</a:t>
            </a:r>
            <a:r>
              <a:rPr lang="ja-JP" altLang="en-US" dirty="0">
                <a:solidFill>
                  <a:srgbClr val="00B050"/>
                </a:solidFill>
              </a:rPr>
              <a:t>で</a:t>
            </a:r>
            <a:r>
              <a:rPr lang="en-US" altLang="ja-JP" dirty="0">
                <a:solidFill>
                  <a:srgbClr val="00B050"/>
                </a:solidFill>
              </a:rPr>
              <a:t>URL</a:t>
            </a:r>
            <a:r>
              <a:rPr lang="ja-JP" altLang="en-US" dirty="0">
                <a:solidFill>
                  <a:srgbClr val="00B050"/>
                </a:solidFill>
              </a:rPr>
              <a:t>を</a:t>
            </a:r>
            <a:r>
              <a:rPr lang="en-US" altLang="ja-JP" dirty="0">
                <a:solidFill>
                  <a:srgbClr val="00B050"/>
                </a:solidFill>
              </a:rPr>
              <a:t>bookmark</a:t>
            </a:r>
            <a:r>
              <a:rPr lang="ja-JP" altLang="en-US" dirty="0">
                <a:solidFill>
                  <a:srgbClr val="00B050"/>
                </a:solidFill>
              </a:rPr>
              <a:t>しておく</a:t>
            </a:r>
            <a:r>
              <a:rPr lang="ja-JP" altLang="en-US" dirty="0"/>
              <a:t>がお勧め</a:t>
            </a:r>
            <a:endParaRPr lang="en-US" altLang="ja-JP" dirty="0"/>
          </a:p>
          <a:p>
            <a:pPr lvl="1"/>
            <a:r>
              <a:rPr lang="ja-JP" altLang="en-US" dirty="0">
                <a:hlinkClick r:id="rId2"/>
              </a:rPr>
              <a:t>https://u-tokyo-ac-jp.zoom.us/profile</a:t>
            </a:r>
            <a:endParaRPr lang="en-US" altLang="ja-JP" dirty="0"/>
          </a:p>
          <a:p>
            <a:r>
              <a:rPr lang="ja-JP" altLang="en-US" dirty="0"/>
              <a:t>変な所へ連れ込まれた時のため以下を覚えておくとよい</a:t>
            </a:r>
            <a:endParaRPr lang="en-US" altLang="ja-JP" dirty="0"/>
          </a:p>
          <a:p>
            <a:pPr lvl="1"/>
            <a:r>
              <a:rPr kumimoji="1" lang="ja-JP" altLang="en-US" dirty="0"/>
              <a:t>（方法</a:t>
            </a:r>
            <a:r>
              <a:rPr kumimoji="1" lang="en-US" altLang="ja-JP" dirty="0"/>
              <a:t>2</a:t>
            </a:r>
            <a:r>
              <a:rPr kumimoji="1" lang="ja-JP" altLang="en-US" dirty="0"/>
              <a:t>）会社のドメイン名</a:t>
            </a:r>
            <a:r>
              <a:rPr kumimoji="1" lang="en-US" altLang="ja-JP" dirty="0"/>
              <a:t> =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pPr lvl="1"/>
            <a:r>
              <a:rPr kumimoji="1" lang="ja-JP" altLang="en-US" dirty="0"/>
              <a:t>（方法</a:t>
            </a:r>
            <a:r>
              <a:rPr kumimoji="1" lang="en-US" altLang="ja-JP" dirty="0"/>
              <a:t>3</a:t>
            </a:r>
            <a:r>
              <a:rPr kumimoji="1" lang="ja-JP" altLang="en-US" dirty="0"/>
              <a:t>）</a:t>
            </a:r>
            <a:r>
              <a:rPr kumimoji="1" lang="en-US" altLang="ja-JP" dirty="0"/>
              <a:t> </a:t>
            </a:r>
            <a:r>
              <a:rPr kumimoji="1" lang="ja-JP" altLang="en-US" dirty="0"/>
              <a:t>ユーザ名 </a:t>
            </a:r>
            <a:r>
              <a:rPr kumimoji="1" lang="en-US" altLang="ja-JP" dirty="0"/>
              <a:t>= </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17604E3D-12B5-4F59-BF0A-C053ED7D554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2EC8B2C1-1339-4736-9EF3-C96325F7A79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992B896-2177-40FF-9032-034186BB4881}"/>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spTree>
    <p:extLst>
      <p:ext uri="{BB962C8B-B14F-4D97-AF65-F5344CB8AC3E}">
        <p14:creationId xmlns:p14="http://schemas.microsoft.com/office/powerpoint/2010/main" val="3013246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2023/3/15</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2699792" y="4016354"/>
            <a:ext cx="1083099"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2206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spTree>
    <p:extLst>
      <p:ext uri="{BB962C8B-B14F-4D97-AF65-F5344CB8AC3E}">
        <p14:creationId xmlns:p14="http://schemas.microsoft.com/office/powerpoint/2010/main" val="2506586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solidFill>
                  <a:srgbClr val="C00000"/>
                </a:solidFill>
              </a:rPr>
              <a:t>ウェビナー・大規模ミーティング</a:t>
            </a:r>
            <a:endParaRPr lang="en-US" altLang="ja-JP" dirty="0">
              <a:solidFill>
                <a:srgbClr val="C00000"/>
              </a:solidFill>
            </a:endParaRPr>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spTree>
    <p:extLst>
      <p:ext uri="{BB962C8B-B14F-4D97-AF65-F5344CB8AC3E}">
        <p14:creationId xmlns:p14="http://schemas.microsoft.com/office/powerpoint/2010/main" val="96231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99742-4F67-41D0-9A09-6D151F0200BB}"/>
              </a:ext>
            </a:extLst>
          </p:cNvPr>
          <p:cNvSpPr>
            <a:spLocks noGrp="1"/>
          </p:cNvSpPr>
          <p:nvPr>
            <p:ph type="title"/>
          </p:nvPr>
        </p:nvSpPr>
        <p:spPr/>
        <p:txBody>
          <a:bodyPr>
            <a:normAutofit fontScale="90000"/>
          </a:bodyPr>
          <a:lstStyle/>
          <a:p>
            <a:r>
              <a:rPr kumimoji="1" lang="ja-JP" altLang="en-US" dirty="0"/>
              <a:t>ウェビナー・大規模ミーティング</a:t>
            </a:r>
          </a:p>
        </p:txBody>
      </p:sp>
      <p:sp>
        <p:nvSpPr>
          <p:cNvPr id="3" name="コンテンツ プレースホルダー 2">
            <a:extLst>
              <a:ext uri="{FF2B5EF4-FFF2-40B4-BE49-F238E27FC236}">
                <a16:creationId xmlns:a16="http://schemas.microsoft.com/office/drawing/2014/main" id="{282073AD-2005-4AF5-9C9D-107772024A7D}"/>
              </a:ext>
            </a:extLst>
          </p:cNvPr>
          <p:cNvSpPr>
            <a:spLocks noGrp="1"/>
          </p:cNvSpPr>
          <p:nvPr>
            <p:ph idx="1"/>
          </p:nvPr>
        </p:nvSpPr>
        <p:spPr/>
        <p:txBody>
          <a:bodyPr/>
          <a:lstStyle/>
          <a:p>
            <a:r>
              <a:rPr kumimoji="1" lang="ja-JP" altLang="en-US" dirty="0"/>
              <a:t>大学ライセンスで開催できるのは参加者数</a:t>
            </a:r>
            <a:r>
              <a:rPr kumimoji="1" lang="en-US" altLang="ja-JP" dirty="0"/>
              <a:t>300</a:t>
            </a:r>
            <a:r>
              <a:rPr kumimoji="1" lang="ja-JP" altLang="en-US" dirty="0"/>
              <a:t>人までのミーティング</a:t>
            </a:r>
            <a:endParaRPr kumimoji="1" lang="en-US" altLang="ja-JP" dirty="0"/>
          </a:p>
          <a:p>
            <a:r>
              <a:rPr lang="ja-JP" altLang="en-US" dirty="0"/>
              <a:t>ウェビナーや大規模（</a:t>
            </a:r>
            <a:r>
              <a:rPr lang="en-US" altLang="ja-JP" dirty="0"/>
              <a:t>301</a:t>
            </a:r>
            <a:r>
              <a:rPr lang="ja-JP" altLang="en-US" dirty="0"/>
              <a:t>人以上）ミーティングを開きたい方は</a:t>
            </a:r>
            <a:r>
              <a:rPr lang="en-US" altLang="ja-JP" dirty="0">
                <a:hlinkClick r:id="rId2"/>
              </a:rPr>
              <a:t>Zoom</a:t>
            </a:r>
            <a:r>
              <a:rPr lang="ja-JP" altLang="en-US" dirty="0">
                <a:hlinkClick r:id="rId2"/>
              </a:rPr>
              <a:t>の追加ライセンス</a:t>
            </a:r>
            <a:r>
              <a:rPr lang="ja-JP" altLang="en-US" dirty="0"/>
              <a:t>から申請してください</a:t>
            </a:r>
            <a:endParaRPr lang="en-US" altLang="ja-JP" dirty="0"/>
          </a:p>
        </p:txBody>
      </p:sp>
      <p:sp>
        <p:nvSpPr>
          <p:cNvPr id="4" name="日付プレースホルダー 3">
            <a:extLst>
              <a:ext uri="{FF2B5EF4-FFF2-40B4-BE49-F238E27FC236}">
                <a16:creationId xmlns:a16="http://schemas.microsoft.com/office/drawing/2014/main" id="{0AEE4FCF-416A-4B98-ADBF-4C94D09606E7}"/>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9F31CCB2-7247-4492-879C-19496AB43C4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B17DDC6-09A1-4F5E-A825-9901568E6020}"/>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graphicFrame>
        <p:nvGraphicFramePr>
          <p:cNvPr id="7" name="表 10">
            <a:extLst>
              <a:ext uri="{FF2B5EF4-FFF2-40B4-BE49-F238E27FC236}">
                <a16:creationId xmlns:a16="http://schemas.microsoft.com/office/drawing/2014/main" id="{BC4AA850-A8C3-4657-8E50-C19067967687}"/>
              </a:ext>
            </a:extLst>
          </p:cNvPr>
          <p:cNvGraphicFramePr>
            <a:graphicFrameLocks/>
          </p:cNvGraphicFramePr>
          <p:nvPr>
            <p:extLst>
              <p:ext uri="{D42A27DB-BD31-4B8C-83A1-F6EECF244321}">
                <p14:modId xmlns:p14="http://schemas.microsoft.com/office/powerpoint/2010/main" val="3818820952"/>
              </p:ext>
            </p:extLst>
          </p:nvPr>
        </p:nvGraphicFramePr>
        <p:xfrm>
          <a:off x="679122" y="4149080"/>
          <a:ext cx="8007678" cy="2160054"/>
        </p:xfrm>
        <a:graphic>
          <a:graphicData uri="http://schemas.openxmlformats.org/drawingml/2006/table">
            <a:tbl>
              <a:tblPr firstRow="1" firstCol="1" bandRow="1">
                <a:solidFill>
                  <a:schemeClr val="accent1">
                    <a:lumMod val="20000"/>
                    <a:lumOff val="80000"/>
                  </a:schemeClr>
                </a:solidFill>
                <a:tableStyleId>{5C22544A-7EE6-4342-B048-85BDC9FD1C3A}</a:tableStyleId>
              </a:tblPr>
              <a:tblGrid>
                <a:gridCol w="1840754">
                  <a:extLst>
                    <a:ext uri="{9D8B030D-6E8A-4147-A177-3AD203B41FA5}">
                      <a16:colId xmlns:a16="http://schemas.microsoft.com/office/drawing/2014/main" val="1558368799"/>
                    </a:ext>
                  </a:extLst>
                </a:gridCol>
                <a:gridCol w="1557305">
                  <a:extLst>
                    <a:ext uri="{9D8B030D-6E8A-4147-A177-3AD203B41FA5}">
                      <a16:colId xmlns:a16="http://schemas.microsoft.com/office/drawing/2014/main" val="2722739523"/>
                    </a:ext>
                  </a:extLst>
                </a:gridCol>
                <a:gridCol w="2022676">
                  <a:extLst>
                    <a:ext uri="{9D8B030D-6E8A-4147-A177-3AD203B41FA5}">
                      <a16:colId xmlns:a16="http://schemas.microsoft.com/office/drawing/2014/main" val="2940913661"/>
                    </a:ext>
                  </a:extLst>
                </a:gridCol>
                <a:gridCol w="1302152">
                  <a:extLst>
                    <a:ext uri="{9D8B030D-6E8A-4147-A177-3AD203B41FA5}">
                      <a16:colId xmlns:a16="http://schemas.microsoft.com/office/drawing/2014/main" val="3859022245"/>
                    </a:ext>
                  </a:extLst>
                </a:gridCol>
                <a:gridCol w="1284791">
                  <a:extLst>
                    <a:ext uri="{9D8B030D-6E8A-4147-A177-3AD203B41FA5}">
                      <a16:colId xmlns:a16="http://schemas.microsoft.com/office/drawing/2014/main" val="2211664877"/>
                    </a:ext>
                  </a:extLst>
                </a:gridCol>
              </a:tblGrid>
              <a:tr h="406164">
                <a:tc>
                  <a:txBody>
                    <a:bodyPr/>
                    <a:lstStyle/>
                    <a:p>
                      <a:pPr algn="ctr"/>
                      <a:endParaRPr kumimoji="1" lang="ja-JP" altLang="en-US" sz="1400"/>
                    </a:p>
                  </a:txBody>
                  <a:tcPr marL="68580" marR="68580" marT="34290" marB="34290" anchor="ctr">
                    <a:lnTlToBr w="12700" cap="flat" cmpd="sng" algn="ctr">
                      <a:solidFill>
                        <a:schemeClr val="bg1"/>
                      </a:solidFill>
                      <a:prstDash val="solid"/>
                      <a:round/>
                      <a:headEnd type="none" w="med" len="med"/>
                      <a:tailEnd type="none" w="med" len="med"/>
                    </a:lnTlToBr>
                    <a:solidFill>
                      <a:schemeClr val="accent1">
                        <a:lumMod val="75000"/>
                      </a:schemeClr>
                    </a:solidFill>
                  </a:tcPr>
                </a:tc>
                <a:tc>
                  <a:txBody>
                    <a:bodyPr/>
                    <a:lstStyle/>
                    <a:p>
                      <a:pPr algn="ctr"/>
                      <a:r>
                        <a:rPr kumimoji="1" lang="ja-JP" altLang="en-US" sz="1400"/>
                        <a:t>用途</a:t>
                      </a:r>
                    </a:p>
                  </a:txBody>
                  <a:tcPr marL="68580" marR="68580" marT="34290" marB="34290" anchor="ctr">
                    <a:solidFill>
                      <a:schemeClr val="accent1">
                        <a:lumMod val="75000"/>
                      </a:schemeClr>
                    </a:solidFill>
                  </a:tcPr>
                </a:tc>
                <a:tc>
                  <a:txBody>
                    <a:bodyPr/>
                    <a:lstStyle/>
                    <a:p>
                      <a:pPr algn="ctr"/>
                      <a:r>
                        <a:rPr kumimoji="1" lang="ja-JP" altLang="en-US" sz="1400"/>
                        <a:t>利用可能期間</a:t>
                      </a:r>
                    </a:p>
                  </a:txBody>
                  <a:tcPr marL="68580" marR="68580" marT="34290" marB="34290" anchor="ctr">
                    <a:solidFill>
                      <a:schemeClr val="accent1">
                        <a:lumMod val="75000"/>
                      </a:schemeClr>
                    </a:solidFill>
                  </a:tcPr>
                </a:tc>
                <a:tc>
                  <a:txBody>
                    <a:bodyPr/>
                    <a:lstStyle/>
                    <a:p>
                      <a:pPr algn="ctr"/>
                      <a:r>
                        <a:rPr kumimoji="1" lang="ja-JP" altLang="en-US" sz="1400" dirty="0"/>
                        <a:t>参加者数</a:t>
                      </a:r>
                    </a:p>
                  </a:txBody>
                  <a:tcPr marL="68580" marR="68580" marT="34290" marB="34290" anchor="ctr">
                    <a:solidFill>
                      <a:schemeClr val="accent1">
                        <a:lumMod val="75000"/>
                      </a:schemeClr>
                    </a:solidFill>
                  </a:tcPr>
                </a:tc>
                <a:tc>
                  <a:txBody>
                    <a:bodyPr/>
                    <a:lstStyle/>
                    <a:p>
                      <a:pPr algn="ctr"/>
                      <a:r>
                        <a:rPr kumimoji="1" lang="ja-JP" altLang="en-US" sz="1200" dirty="0"/>
                        <a:t>本学の契約（同時提供可能）数</a:t>
                      </a:r>
                    </a:p>
                  </a:txBody>
                  <a:tcPr marL="68580" marR="68580" marT="34290" marB="34290" anchor="ctr">
                    <a:solidFill>
                      <a:schemeClr val="accent1">
                        <a:lumMod val="75000"/>
                      </a:schemeClr>
                    </a:solidFill>
                  </a:tcPr>
                </a:tc>
                <a:extLst>
                  <a:ext uri="{0D108BD9-81ED-4DB2-BD59-A6C34878D82A}">
                    <a16:rowId xmlns:a16="http://schemas.microsoft.com/office/drawing/2014/main" val="2518602210"/>
                  </a:ext>
                </a:extLst>
              </a:tr>
              <a:tr h="386607">
                <a:tc rowSpan="2">
                  <a:txBody>
                    <a:bodyPr/>
                    <a:lstStyle/>
                    <a:p>
                      <a:pPr algn="ctr"/>
                      <a:r>
                        <a:rPr kumimoji="1" lang="ja-JP" altLang="en-US" sz="1400"/>
                        <a:t>大規模ミーティング</a:t>
                      </a:r>
                    </a:p>
                  </a:txBody>
                  <a:tcPr marL="68580" marR="68580" marT="34290" marB="34290" anchor="ctr">
                    <a:solidFill>
                      <a:schemeClr val="accent1">
                        <a:lumMod val="75000"/>
                      </a:schemeClr>
                    </a:solidFill>
                  </a:tcPr>
                </a:tc>
                <a:tc rowSpan="2">
                  <a:txBody>
                    <a:bodyPr/>
                    <a:lstStyle/>
                    <a:p>
                      <a:pPr algn="l"/>
                      <a:r>
                        <a:rPr kumimoji="1" lang="ja-JP" altLang="en-US" sz="1200"/>
                        <a:t>主に授業向け</a:t>
                      </a:r>
                    </a:p>
                  </a:txBody>
                  <a:tcPr marL="68580" marR="68580" marT="34290" marB="34290" anchor="ctr"/>
                </a:tc>
                <a:tc row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a:t>学期単位</a:t>
                      </a:r>
                      <a:endParaRPr kumimoji="1" lang="en-US" altLang="ja-JP" sz="1200"/>
                    </a:p>
                  </a:txBody>
                  <a:tcPr marL="68580" marR="68580" marT="34290" marB="34290" anchor="ctr"/>
                </a:tc>
                <a:tc>
                  <a:txBody>
                    <a:bodyPr/>
                    <a:lstStyle/>
                    <a:p>
                      <a:pPr algn="l"/>
                      <a:r>
                        <a:rPr kumimoji="1" lang="en-US" altLang="ja-JP" sz="1200"/>
                        <a:t>500</a:t>
                      </a:r>
                      <a:r>
                        <a:rPr kumimoji="1" lang="ja-JP" altLang="en-US" sz="1200"/>
                        <a:t>人まで</a:t>
                      </a:r>
                    </a:p>
                  </a:txBody>
                  <a:tcPr marL="68580" marR="68580" marT="34290" marB="34290" anchor="ctr"/>
                </a:tc>
                <a:tc>
                  <a:txBody>
                    <a:bodyPr/>
                    <a:lstStyle/>
                    <a:p>
                      <a:pPr algn="l"/>
                      <a:r>
                        <a:rPr kumimoji="1" lang="en-US" altLang="ja-JP" sz="1200" dirty="0"/>
                        <a:t>150</a:t>
                      </a:r>
                      <a:r>
                        <a:rPr kumimoji="1" lang="ja-JP" altLang="en-US" sz="1200" dirty="0"/>
                        <a:t>本</a:t>
                      </a:r>
                    </a:p>
                  </a:txBody>
                  <a:tcPr marL="68580" marR="68580" marT="34290" marB="34290" anchor="ctr"/>
                </a:tc>
                <a:extLst>
                  <a:ext uri="{0D108BD9-81ED-4DB2-BD59-A6C34878D82A}">
                    <a16:rowId xmlns:a16="http://schemas.microsoft.com/office/drawing/2014/main" val="3284168397"/>
                  </a:ext>
                </a:extLst>
              </a:tr>
              <a:tr h="38660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a:t>1000</a:t>
                      </a:r>
                      <a:r>
                        <a:rPr kumimoji="1" lang="ja-JP" altLang="en-US" sz="1200"/>
                        <a:t>人まで</a:t>
                      </a:r>
                    </a:p>
                  </a:txBody>
                  <a:tcPr marL="68580" marR="68580" marT="34290" marB="34290" anchor="ctr"/>
                </a:tc>
                <a:tc>
                  <a:txBody>
                    <a:bodyPr/>
                    <a:lstStyle/>
                    <a:p>
                      <a:pPr algn="l"/>
                      <a:r>
                        <a:rPr kumimoji="1" lang="en-US" altLang="ja-JP" sz="1200"/>
                        <a:t>30</a:t>
                      </a:r>
                      <a:r>
                        <a:rPr kumimoji="1" lang="ja-JP" altLang="en-US" sz="1200"/>
                        <a:t>本</a:t>
                      </a:r>
                    </a:p>
                  </a:txBody>
                  <a:tcPr marL="68580" marR="68580" marT="34290" marB="34290" anchor="ctr"/>
                </a:tc>
                <a:extLst>
                  <a:ext uri="{0D108BD9-81ED-4DB2-BD59-A6C34878D82A}">
                    <a16:rowId xmlns:a16="http://schemas.microsoft.com/office/drawing/2014/main" val="1108005253"/>
                  </a:ext>
                </a:extLst>
              </a:tr>
              <a:tr h="386607">
                <a:tc rowSpan="2">
                  <a:txBody>
                    <a:bodyPr/>
                    <a:lstStyle/>
                    <a:p>
                      <a:pPr algn="ctr"/>
                      <a:r>
                        <a:rPr kumimoji="1" lang="ja-JP" altLang="en-US" sz="1400" dirty="0"/>
                        <a:t>ウェビナー</a:t>
                      </a:r>
                    </a:p>
                  </a:txBody>
                  <a:tcPr marL="68580" marR="68580" marT="34290" marB="34290" anchor="ctr">
                    <a:solidFill>
                      <a:schemeClr val="accent1">
                        <a:lumMod val="75000"/>
                      </a:schemeClr>
                    </a:solidFill>
                  </a:tcPr>
                </a:tc>
                <a:tc rowSpan="2">
                  <a:txBody>
                    <a:bodyPr/>
                    <a:lstStyle/>
                    <a:p>
                      <a:pPr algn="l"/>
                      <a:r>
                        <a:rPr lang="ja-JP" altLang="en-US" sz="1200"/>
                        <a:t>授業・イベント向け</a:t>
                      </a:r>
                      <a:endParaRPr kumimoji="1" lang="ja-JP" altLang="en-US" sz="1200"/>
                    </a:p>
                  </a:txBody>
                  <a:tcPr marL="68580" marR="68580" marT="34290" marB="34290" anchor="ctr"/>
                </a:tc>
                <a:tc rowSpan="2">
                  <a:txBody>
                    <a:bodyPr/>
                    <a:lstStyle/>
                    <a:p>
                      <a:pPr algn="l"/>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イベントにつき、</a:t>
                      </a:r>
                      <a:endParaRPr kumimoji="1" lang="en-US" altLang="ja-JP" sz="1200" b="0" i="0" kern="1200">
                        <a:solidFill>
                          <a:schemeClr val="dk1"/>
                        </a:solidFill>
                        <a:effectLst/>
                        <a:latin typeface="+mn-lt"/>
                        <a:ea typeface="+mn-ea"/>
                        <a:cs typeface="+mn-cs"/>
                      </a:endParaRPr>
                    </a:p>
                    <a:p>
                      <a:pPr algn="l"/>
                      <a:r>
                        <a:rPr kumimoji="1" lang="ja-JP" altLang="en-US" sz="1200" b="0" i="0" kern="1200">
                          <a:solidFill>
                            <a:schemeClr val="dk1"/>
                          </a:solidFill>
                          <a:effectLst/>
                          <a:latin typeface="+mn-lt"/>
                          <a:ea typeface="+mn-ea"/>
                          <a:cs typeface="+mn-cs"/>
                        </a:rPr>
                        <a:t>最大</a:t>
                      </a:r>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ヵ月間</a:t>
                      </a:r>
                      <a:endParaRPr kumimoji="1" lang="en-US" altLang="ja-JP" sz="1200" b="0" i="0" kern="1200">
                        <a:solidFill>
                          <a:schemeClr val="dk1"/>
                        </a:solidFill>
                        <a:effectLst/>
                        <a:latin typeface="+mn-lt"/>
                        <a:ea typeface="+mn-ea"/>
                        <a:cs typeface="+mn-cs"/>
                      </a:endParaRPr>
                    </a:p>
                    <a:p>
                      <a:pPr algn="l"/>
                      <a:endParaRPr kumimoji="1" lang="en-US" altLang="ja-JP" sz="1200" b="0" i="0" kern="1200">
                        <a:solidFill>
                          <a:schemeClr val="dk1"/>
                        </a:solidFill>
                        <a:effectLst/>
                        <a:latin typeface="+mn-lt"/>
                        <a:ea typeface="+mn-ea"/>
                        <a:cs typeface="+mn-cs"/>
                      </a:endParaRPr>
                    </a:p>
                    <a:p>
                      <a:pPr algn="l"/>
                      <a:r>
                        <a:rPr kumimoji="1" lang="en-US" altLang="ja-JP" sz="1100" b="0" i="0" kern="1200">
                          <a:solidFill>
                            <a:schemeClr val="dk1"/>
                          </a:solidFill>
                          <a:effectLst/>
                          <a:latin typeface="+mn-lt"/>
                          <a:ea typeface="+mn-ea"/>
                          <a:cs typeface="+mn-cs"/>
                        </a:rPr>
                        <a:t>※</a:t>
                      </a:r>
                      <a:r>
                        <a:rPr kumimoji="1" lang="ja-JP" altLang="en-US" sz="1100" b="0" i="0" kern="1200">
                          <a:solidFill>
                            <a:schemeClr val="dk1"/>
                          </a:solidFill>
                          <a:effectLst/>
                          <a:latin typeface="+mn-lt"/>
                          <a:ea typeface="+mn-ea"/>
                          <a:cs typeface="+mn-cs"/>
                        </a:rPr>
                        <a:t>原則、準備～イベント当日～後処理、全て含んで</a:t>
                      </a:r>
                      <a:r>
                        <a:rPr kumimoji="1" lang="en-US" altLang="ja-JP" sz="1100" b="0" i="0" kern="1200">
                          <a:solidFill>
                            <a:schemeClr val="dk1"/>
                          </a:solidFill>
                          <a:effectLst/>
                          <a:latin typeface="+mn-lt"/>
                          <a:ea typeface="+mn-ea"/>
                          <a:cs typeface="+mn-cs"/>
                        </a:rPr>
                        <a:t>1</a:t>
                      </a:r>
                      <a:r>
                        <a:rPr kumimoji="1" lang="ja-JP" altLang="en-US" sz="1100" b="0" i="0" kern="1200">
                          <a:solidFill>
                            <a:schemeClr val="dk1"/>
                          </a:solidFill>
                          <a:effectLst/>
                          <a:latin typeface="+mn-lt"/>
                          <a:ea typeface="+mn-ea"/>
                          <a:cs typeface="+mn-cs"/>
                        </a:rPr>
                        <a:t>ヵ月</a:t>
                      </a:r>
                      <a:endParaRPr kumimoji="1" lang="ja-JP" altLang="en-US" sz="1100"/>
                    </a:p>
                  </a:txBody>
                  <a:tcPr marL="68580" marR="68580" marT="34290" marB="34290" anchor="ctr"/>
                </a:tc>
                <a:tc>
                  <a:txBody>
                    <a:bodyPr/>
                    <a:lstStyle/>
                    <a:p>
                      <a:pPr algn="l"/>
                      <a:r>
                        <a:rPr kumimoji="1" lang="en-US" altLang="ja-JP" sz="1200" dirty="0"/>
                        <a:t>1000</a:t>
                      </a:r>
                      <a:r>
                        <a:rPr kumimoji="1" lang="ja-JP" altLang="en-US" sz="1200" dirty="0"/>
                        <a:t>人まで</a:t>
                      </a:r>
                    </a:p>
                  </a:txBody>
                  <a:tcPr marL="68580" marR="68580" marT="34290" marB="34290" anchor="ctr"/>
                </a:tc>
                <a:tc>
                  <a:txBody>
                    <a:bodyPr/>
                    <a:lstStyle/>
                    <a:p>
                      <a:pPr algn="l"/>
                      <a:r>
                        <a:rPr kumimoji="1" lang="en-US" altLang="ja-JP" sz="1200"/>
                        <a:t>70</a:t>
                      </a:r>
                      <a:r>
                        <a:rPr kumimoji="1" lang="ja-JP" altLang="en-US" sz="1200"/>
                        <a:t>本</a:t>
                      </a:r>
                    </a:p>
                  </a:txBody>
                  <a:tcPr marL="68580" marR="68580" marT="34290" marB="34290" anchor="ctr"/>
                </a:tc>
                <a:extLst>
                  <a:ext uri="{0D108BD9-81ED-4DB2-BD59-A6C34878D82A}">
                    <a16:rowId xmlns:a16="http://schemas.microsoft.com/office/drawing/2014/main" val="554508197"/>
                  </a:ext>
                </a:extLst>
              </a:tr>
              <a:tr h="394478">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dirty="0"/>
                        <a:t>3000</a:t>
                      </a:r>
                      <a:r>
                        <a:rPr kumimoji="1" lang="ja-JP" altLang="en-US" sz="1200" dirty="0"/>
                        <a:t>人まで</a:t>
                      </a:r>
                    </a:p>
                  </a:txBody>
                  <a:tcPr marL="68580" marR="68580" marT="34290" marB="34290" anchor="ctr"/>
                </a:tc>
                <a:tc>
                  <a:txBody>
                    <a:bodyPr/>
                    <a:lstStyle/>
                    <a:p>
                      <a:pPr algn="l"/>
                      <a:r>
                        <a:rPr kumimoji="1" lang="en-US" altLang="ja-JP" sz="1200" dirty="0"/>
                        <a:t>10</a:t>
                      </a:r>
                      <a:r>
                        <a:rPr kumimoji="1" lang="ja-JP" altLang="en-US" sz="1200" dirty="0"/>
                        <a:t>本</a:t>
                      </a:r>
                    </a:p>
                  </a:txBody>
                  <a:tcPr marL="68580" marR="68580" marT="34290" marB="34290" anchor="ctr"/>
                </a:tc>
                <a:extLst>
                  <a:ext uri="{0D108BD9-81ED-4DB2-BD59-A6C34878D82A}">
                    <a16:rowId xmlns:a16="http://schemas.microsoft.com/office/drawing/2014/main" val="2487337867"/>
                  </a:ext>
                </a:extLst>
              </a:tr>
            </a:tbl>
          </a:graphicData>
        </a:graphic>
      </p:graphicFrame>
    </p:spTree>
    <p:extLst>
      <p:ext uri="{BB962C8B-B14F-4D97-AF65-F5344CB8AC3E}">
        <p14:creationId xmlns:p14="http://schemas.microsoft.com/office/powerpoint/2010/main" val="1348661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6E2B2-44ED-4B83-8A7B-ADBF09E97D4B}"/>
              </a:ext>
            </a:extLst>
          </p:cNvPr>
          <p:cNvSpPr>
            <a:spLocks noGrp="1"/>
          </p:cNvSpPr>
          <p:nvPr>
            <p:ph type="title"/>
          </p:nvPr>
        </p:nvSpPr>
        <p:spPr/>
        <p:txBody>
          <a:bodyPr/>
          <a:lstStyle/>
          <a:p>
            <a:r>
              <a:rPr kumimoji="1" lang="ja-JP" altLang="en-US" dirty="0"/>
              <a:t>申請に当たってのお願い</a:t>
            </a:r>
          </a:p>
        </p:txBody>
      </p:sp>
      <p:sp>
        <p:nvSpPr>
          <p:cNvPr id="3" name="コンテンツ プレースホルダー 2">
            <a:extLst>
              <a:ext uri="{FF2B5EF4-FFF2-40B4-BE49-F238E27FC236}">
                <a16:creationId xmlns:a16="http://schemas.microsoft.com/office/drawing/2014/main" id="{536F7A57-0059-461E-85CE-21DF23989D86}"/>
              </a:ext>
            </a:extLst>
          </p:cNvPr>
          <p:cNvSpPr>
            <a:spLocks noGrp="1"/>
          </p:cNvSpPr>
          <p:nvPr>
            <p:ph idx="1"/>
          </p:nvPr>
        </p:nvSpPr>
        <p:spPr/>
        <p:txBody>
          <a:bodyPr>
            <a:normAutofit lnSpcReduction="10000"/>
          </a:bodyPr>
          <a:lstStyle/>
          <a:p>
            <a:r>
              <a:rPr lang="ja-JP" altLang="en-US" sz="3200" dirty="0">
                <a:ea typeface="メイリオ"/>
              </a:rPr>
              <a:t>申請は</a:t>
            </a:r>
            <a:r>
              <a:rPr lang="ja-JP" altLang="en-US" sz="3200" dirty="0">
                <a:solidFill>
                  <a:srgbClr val="00B050"/>
                </a:solidFill>
                <a:ea typeface="メイリオ"/>
              </a:rPr>
              <a:t>教職員</a:t>
            </a:r>
            <a:r>
              <a:rPr lang="ja-JP" altLang="en-US" sz="3200" dirty="0">
                <a:ea typeface="メイリオ"/>
              </a:rPr>
              <a:t>が行ってください</a:t>
            </a:r>
            <a:endParaRPr lang="en-US" altLang="ja-JP" sz="3200" dirty="0">
              <a:ea typeface="メイリオ"/>
            </a:endParaRPr>
          </a:p>
          <a:p>
            <a:r>
              <a:rPr lang="ja-JP" altLang="en-US" dirty="0">
                <a:ea typeface="メイリオ"/>
              </a:rPr>
              <a:t>手作業でライセンス付与していますので</a:t>
            </a:r>
            <a:r>
              <a:rPr lang="ja-JP" altLang="en-US" dirty="0">
                <a:solidFill>
                  <a:srgbClr val="00B050"/>
                </a:solidFill>
                <a:ea typeface="メイリオ"/>
              </a:rPr>
              <a:t>余裕を持った申請</a:t>
            </a:r>
            <a:r>
              <a:rPr lang="ja-JP" altLang="en-US" dirty="0">
                <a:ea typeface="メイリオ"/>
              </a:rPr>
              <a:t>をお願いします</a:t>
            </a:r>
            <a:endParaRPr lang="en-US" altLang="ja-JP" dirty="0">
              <a:ea typeface="メイリオ"/>
            </a:endParaRPr>
          </a:p>
          <a:p>
            <a:pPr lvl="1"/>
            <a:r>
              <a:rPr lang="ja-JP" altLang="en-US" dirty="0">
                <a:ea typeface="メイリオ"/>
              </a:rPr>
              <a:t>目安</a:t>
            </a:r>
            <a:endParaRPr lang="en-US" altLang="ja-JP" dirty="0">
              <a:ea typeface="メイリオ"/>
            </a:endParaRPr>
          </a:p>
          <a:p>
            <a:endParaRPr lang="en-US" altLang="ja-JP" dirty="0">
              <a:ea typeface="メイリオ"/>
            </a:endParaRPr>
          </a:p>
          <a:p>
            <a:endParaRPr lang="en-US" altLang="ja-JP" dirty="0">
              <a:ea typeface="メイリオ"/>
            </a:endParaRPr>
          </a:p>
          <a:p>
            <a:r>
              <a:rPr lang="ja-JP" altLang="en-US" dirty="0">
                <a:solidFill>
                  <a:srgbClr val="FF0000"/>
                </a:solidFill>
                <a:ea typeface="メイリオ"/>
              </a:rPr>
              <a:t>授業の序盤に</a:t>
            </a:r>
            <a:r>
              <a:rPr lang="en-US" altLang="ja-JP" dirty="0">
                <a:solidFill>
                  <a:srgbClr val="FF0000"/>
                </a:solidFill>
                <a:ea typeface="メイリオ"/>
              </a:rPr>
              <a:t>300</a:t>
            </a:r>
            <a:r>
              <a:rPr lang="ja-JP" altLang="en-US" dirty="0">
                <a:solidFill>
                  <a:srgbClr val="FF0000"/>
                </a:solidFill>
                <a:ea typeface="メイリオ"/>
              </a:rPr>
              <a:t>人以上の学生が出席するかも</a:t>
            </a:r>
            <a:r>
              <a:rPr lang="ja-JP" altLang="en-US" dirty="0">
                <a:ea typeface="メイリオ"/>
              </a:rPr>
              <a:t>という先生は</a:t>
            </a:r>
            <a:r>
              <a:rPr lang="ja-JP" altLang="en-US" dirty="0">
                <a:solidFill>
                  <a:srgbClr val="FF0000"/>
                </a:solidFill>
                <a:ea typeface="メイリオ"/>
              </a:rPr>
              <a:t>今のうち</a:t>
            </a:r>
            <a:r>
              <a:rPr lang="ja-JP" altLang="en-US" dirty="0">
                <a:ea typeface="メイリオ"/>
              </a:rPr>
              <a:t>に申請お願いします</a:t>
            </a:r>
            <a:r>
              <a:rPr lang="en-US" altLang="ja-JP" dirty="0">
                <a:ea typeface="メイリオ"/>
              </a:rPr>
              <a:t>!</a:t>
            </a:r>
            <a:endParaRPr lang="en-US" altLang="ja-JP" sz="3200" dirty="0">
              <a:ea typeface="メイリオ"/>
            </a:endParaRPr>
          </a:p>
        </p:txBody>
      </p:sp>
      <p:sp>
        <p:nvSpPr>
          <p:cNvPr id="4" name="日付プレースホルダー 3">
            <a:extLst>
              <a:ext uri="{FF2B5EF4-FFF2-40B4-BE49-F238E27FC236}">
                <a16:creationId xmlns:a16="http://schemas.microsoft.com/office/drawing/2014/main" id="{BDC13FD5-A971-4416-A926-2F99447ED5B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4B2C656-31D5-44B0-932C-0BD1FC1757B6}"/>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A40B987-1F3F-4CB6-B708-81949378188E}"/>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graphicFrame>
        <p:nvGraphicFramePr>
          <p:cNvPr id="7" name="表 4">
            <a:extLst>
              <a:ext uri="{FF2B5EF4-FFF2-40B4-BE49-F238E27FC236}">
                <a16:creationId xmlns:a16="http://schemas.microsoft.com/office/drawing/2014/main" id="{7D2DC406-8A6D-4B33-87DE-083676463941}"/>
              </a:ext>
            </a:extLst>
          </p:cNvPr>
          <p:cNvGraphicFramePr>
            <a:graphicFrameLocks noGrp="1"/>
          </p:cNvGraphicFramePr>
          <p:nvPr>
            <p:extLst>
              <p:ext uri="{D42A27DB-BD31-4B8C-83A1-F6EECF244321}">
                <p14:modId xmlns:p14="http://schemas.microsoft.com/office/powerpoint/2010/main" val="1078161722"/>
              </p:ext>
            </p:extLst>
          </p:nvPr>
        </p:nvGraphicFramePr>
        <p:xfrm>
          <a:off x="1331640" y="3501008"/>
          <a:ext cx="6952858" cy="868680"/>
        </p:xfrm>
        <a:graphic>
          <a:graphicData uri="http://schemas.openxmlformats.org/drawingml/2006/table">
            <a:tbl>
              <a:tblPr bandRow="1">
                <a:tableStyleId>{5C22544A-7EE6-4342-B048-85BDC9FD1C3A}</a:tableStyleId>
              </a:tblPr>
              <a:tblGrid>
                <a:gridCol w="2160240">
                  <a:extLst>
                    <a:ext uri="{9D8B030D-6E8A-4147-A177-3AD203B41FA5}">
                      <a16:colId xmlns:a16="http://schemas.microsoft.com/office/drawing/2014/main" val="208473054"/>
                    </a:ext>
                  </a:extLst>
                </a:gridCol>
                <a:gridCol w="4792618">
                  <a:extLst>
                    <a:ext uri="{9D8B030D-6E8A-4147-A177-3AD203B41FA5}">
                      <a16:colId xmlns:a16="http://schemas.microsoft.com/office/drawing/2014/main" val="112405757"/>
                    </a:ext>
                  </a:extLst>
                </a:gridCol>
              </a:tblGrid>
              <a:tr h="384401">
                <a:tc>
                  <a:txBody>
                    <a:bodyPr/>
                    <a:lstStyle/>
                    <a:p>
                      <a:r>
                        <a:rPr kumimoji="1" lang="ja-JP" altLang="en-US" sz="2400" baseline="0" dirty="0">
                          <a:solidFill>
                            <a:schemeClr val="tx2"/>
                          </a:solidFill>
                          <a:latin typeface="+mn-lt"/>
                          <a:ea typeface="メイリオ"/>
                          <a:cs typeface="+mn-cs"/>
                        </a:rPr>
                        <a:t>ミーティング</a:t>
                      </a:r>
                    </a:p>
                  </a:txBody>
                  <a:tcPr marL="68580" marR="68580" marT="34290" marB="34290"/>
                </a:tc>
                <a:tc>
                  <a:txBody>
                    <a:bodyPr/>
                    <a:lstStyle/>
                    <a:p>
                      <a:r>
                        <a:rPr kumimoji="1" lang="ja-JP" altLang="en-US" sz="2400" baseline="0" dirty="0">
                          <a:solidFill>
                            <a:schemeClr val="tx2"/>
                          </a:solidFill>
                          <a:latin typeface="+mn-lt"/>
                          <a:ea typeface="メイリオ"/>
                          <a:cs typeface="+mn-cs"/>
                        </a:rPr>
                        <a:t>付与開始希望日の</a:t>
                      </a:r>
                      <a:r>
                        <a:rPr kumimoji="1" lang="en-US" altLang="ja-JP" sz="2400" baseline="0" dirty="0">
                          <a:solidFill>
                            <a:schemeClr val="tx2"/>
                          </a:solidFill>
                          <a:latin typeface="+mn-lt"/>
                          <a:ea typeface="メイリオ"/>
                          <a:cs typeface="+mn-cs"/>
                        </a:rPr>
                        <a:t>1</a:t>
                      </a:r>
                      <a:r>
                        <a:rPr kumimoji="1" lang="ja-JP" altLang="en-US" sz="2400" baseline="0" dirty="0">
                          <a:solidFill>
                            <a:schemeClr val="tx2"/>
                          </a:solidFill>
                          <a:latin typeface="+mn-lt"/>
                          <a:ea typeface="メイリオ"/>
                          <a:cs typeface="+mn-cs"/>
                        </a:rPr>
                        <a:t>週間前まで</a:t>
                      </a:r>
                    </a:p>
                  </a:txBody>
                  <a:tcPr marL="68580" marR="68580" marT="34290" marB="34290"/>
                </a:tc>
                <a:extLst>
                  <a:ext uri="{0D108BD9-81ED-4DB2-BD59-A6C34878D82A}">
                    <a16:rowId xmlns:a16="http://schemas.microsoft.com/office/drawing/2014/main" val="922509391"/>
                  </a:ext>
                </a:extLst>
              </a:tr>
              <a:tr h="384401">
                <a:tc>
                  <a:txBody>
                    <a:bodyPr/>
                    <a:lstStyle/>
                    <a:p>
                      <a:pPr marL="0" algn="l" rtl="0" eaLnBrk="1" latinLnBrk="0" hangingPunct="1"/>
                      <a:r>
                        <a:rPr kumimoji="1" lang="ja-JP" altLang="en-US" sz="2400" baseline="0" dirty="0">
                          <a:solidFill>
                            <a:schemeClr val="tx2"/>
                          </a:solidFill>
                          <a:latin typeface="+mn-lt"/>
                          <a:ea typeface="メイリオ"/>
                          <a:cs typeface="+mn-cs"/>
                        </a:rPr>
                        <a:t>ウェビナー</a:t>
                      </a:r>
                    </a:p>
                  </a:txBody>
                  <a:tcPr marL="68580" marR="68580" marT="34290" marB="34290"/>
                </a:tc>
                <a:tc>
                  <a:txBody>
                    <a:bodyPr/>
                    <a:lstStyle/>
                    <a:p>
                      <a:pPr marL="0" algn="l" rtl="0" eaLnBrk="1" latinLnBrk="0" hangingPunct="1"/>
                      <a:r>
                        <a:rPr kumimoji="1" lang="ja-JP" altLang="en-US" sz="2400" baseline="0" dirty="0">
                          <a:solidFill>
                            <a:schemeClr val="tx2"/>
                          </a:solidFill>
                          <a:latin typeface="+mn-lt"/>
                          <a:ea typeface="メイリオ"/>
                          <a:cs typeface="+mn-cs"/>
                        </a:rPr>
                        <a:t>付与開始希望日の</a:t>
                      </a:r>
                      <a:r>
                        <a:rPr kumimoji="1" lang="en-US" altLang="ja-JP" sz="2400" baseline="0" dirty="0">
                          <a:solidFill>
                            <a:schemeClr val="tx2"/>
                          </a:solidFill>
                          <a:latin typeface="+mn-lt"/>
                          <a:ea typeface="メイリオ"/>
                          <a:cs typeface="+mn-cs"/>
                        </a:rPr>
                        <a:t>2</a:t>
                      </a:r>
                      <a:r>
                        <a:rPr kumimoji="1" lang="ja-JP" altLang="en-US" sz="2400" baseline="0" dirty="0">
                          <a:solidFill>
                            <a:schemeClr val="tx2"/>
                          </a:solidFill>
                          <a:latin typeface="+mn-lt"/>
                          <a:ea typeface="メイリオ"/>
                          <a:cs typeface="+mn-cs"/>
                        </a:rPr>
                        <a:t>週間前まで</a:t>
                      </a:r>
                    </a:p>
                  </a:txBody>
                  <a:tcPr marL="68580" marR="68580" marT="34290" marB="34290"/>
                </a:tc>
                <a:extLst>
                  <a:ext uri="{0D108BD9-81ED-4DB2-BD59-A6C34878D82A}">
                    <a16:rowId xmlns:a16="http://schemas.microsoft.com/office/drawing/2014/main" val="1015465768"/>
                  </a:ext>
                </a:extLst>
              </a:tr>
            </a:tbl>
          </a:graphicData>
        </a:graphic>
      </p:graphicFrame>
    </p:spTree>
    <p:extLst>
      <p:ext uri="{BB962C8B-B14F-4D97-AF65-F5344CB8AC3E}">
        <p14:creationId xmlns:p14="http://schemas.microsoft.com/office/powerpoint/2010/main" val="3392307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lang="ja-JP" altLang="en-US" dirty="0">
                <a:solidFill>
                  <a:srgbClr val="C00000"/>
                </a:solidFill>
              </a:rPr>
              <a:t>本学での「正しい」</a:t>
            </a:r>
            <a:r>
              <a:rPr lang="en-US" altLang="ja-JP" dirty="0">
                <a:solidFill>
                  <a:srgbClr val="C00000"/>
                </a:solidFill>
              </a:rPr>
              <a:t>Zoom </a:t>
            </a:r>
            <a:r>
              <a:rPr lang="ja-JP" altLang="en-US" dirty="0">
                <a:solidFill>
                  <a:srgbClr val="C00000"/>
                </a:solidFill>
              </a:rPr>
              <a:t>ユーザ名</a:t>
            </a:r>
            <a:endParaRPr lang="en-US" altLang="ja-JP" dirty="0">
              <a:solidFill>
                <a:srgbClr val="C00000"/>
              </a:solidFill>
            </a:endParaRPr>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spTree>
    <p:extLst>
      <p:ext uri="{BB962C8B-B14F-4D97-AF65-F5344CB8AC3E}">
        <p14:creationId xmlns:p14="http://schemas.microsoft.com/office/powerpoint/2010/main" val="3814253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DC92E7-ACEE-44E7-AEA6-ADC4D35D3390}"/>
              </a:ext>
            </a:extLst>
          </p:cNvPr>
          <p:cNvSpPr>
            <a:spLocks noGrp="1"/>
          </p:cNvSpPr>
          <p:nvPr>
            <p:ph type="title"/>
          </p:nvPr>
        </p:nvSpPr>
        <p:spPr/>
        <p:txBody>
          <a:bodyPr>
            <a:normAutofit fontScale="90000"/>
          </a:bodyPr>
          <a:lstStyle/>
          <a:p>
            <a:r>
              <a:rPr lang="ja-JP" altLang="en-US" dirty="0"/>
              <a:t>本学での「正しい」 </a:t>
            </a:r>
            <a:r>
              <a:rPr kumimoji="1" lang="en-US" altLang="ja-JP" dirty="0"/>
              <a:t>Zoom</a:t>
            </a:r>
            <a:r>
              <a:rPr kumimoji="1" lang="ja-JP" altLang="en-US" dirty="0"/>
              <a:t>ユーザ名</a:t>
            </a:r>
          </a:p>
        </p:txBody>
      </p:sp>
      <p:sp>
        <p:nvSpPr>
          <p:cNvPr id="3" name="コンテンツ プレースホルダー 2">
            <a:extLst>
              <a:ext uri="{FF2B5EF4-FFF2-40B4-BE49-F238E27FC236}">
                <a16:creationId xmlns:a16="http://schemas.microsoft.com/office/drawing/2014/main" id="{D79B8BD6-36D4-4411-88B3-06D9870DDA6F}"/>
              </a:ext>
            </a:extLst>
          </p:cNvPr>
          <p:cNvSpPr>
            <a:spLocks noGrp="1"/>
          </p:cNvSpPr>
          <p:nvPr>
            <p:ph idx="1"/>
          </p:nvPr>
        </p:nvSpPr>
        <p:spPr>
          <a:xfrm>
            <a:off x="457200" y="1500174"/>
            <a:ext cx="8363272" cy="4525963"/>
          </a:xfrm>
        </p:spPr>
        <p:txBody>
          <a:bodyPr>
            <a:normAutofit/>
          </a:bodyPr>
          <a:lstStyle/>
          <a:p>
            <a:r>
              <a:rPr kumimoji="1" lang="ja-JP" altLang="en-US" dirty="0"/>
              <a:t>歴史的な経緯で色々な</a:t>
            </a:r>
            <a:r>
              <a:rPr kumimoji="1" lang="en-US" altLang="ja-JP" dirty="0"/>
              <a:t>Zoom</a:t>
            </a:r>
            <a:r>
              <a:rPr kumimoji="1" lang="ja-JP" altLang="en-US" dirty="0"/>
              <a:t>ユーザ名が混在しています</a:t>
            </a:r>
            <a:endParaRPr kumimoji="1" lang="en-US" altLang="ja-JP" dirty="0"/>
          </a:p>
          <a:p>
            <a:pPr lvl="1"/>
            <a:r>
              <a:rPr lang="en-US" altLang="ja-JP" sz="2400" dirty="0">
                <a:hlinkClick r:id="rId2"/>
              </a:rPr>
              <a:t>tau@g.ecc.u-tokyo.ac.jp</a:t>
            </a:r>
            <a:r>
              <a:rPr lang="en-US" altLang="ja-JP" sz="2400" dirty="0"/>
              <a:t> (</a:t>
            </a:r>
            <a:r>
              <a:rPr lang="ja-JP" altLang="en-US" sz="2400" dirty="0"/>
              <a:t>通称：</a:t>
            </a:r>
            <a:r>
              <a:rPr lang="ja-JP" altLang="en-US" sz="2400" dirty="0">
                <a:solidFill>
                  <a:srgbClr val="FF0000"/>
                </a:solidFill>
              </a:rPr>
              <a:t>任意</a:t>
            </a:r>
            <a:r>
              <a:rPr lang="en-US" altLang="ja-JP" sz="2400" dirty="0">
                <a:solidFill>
                  <a:srgbClr val="FF0000"/>
                </a:solidFill>
              </a:rPr>
              <a:t>@g.ecc</a:t>
            </a:r>
            <a:r>
              <a:rPr lang="en-US" altLang="ja-JP" sz="2400" dirty="0"/>
              <a:t>)</a:t>
            </a:r>
          </a:p>
          <a:p>
            <a:pPr lvl="1"/>
            <a:r>
              <a:rPr lang="en-US" altLang="ja-JP" sz="2400" dirty="0">
                <a:hlinkClick r:id="rId3"/>
              </a:rPr>
              <a:t>1234567890@g.ecc.u-tokyo.a.jp</a:t>
            </a:r>
            <a:r>
              <a:rPr lang="en-US" altLang="ja-JP" sz="2400" dirty="0"/>
              <a:t> (</a:t>
            </a:r>
            <a:r>
              <a:rPr lang="ja-JP" altLang="en-US" sz="2400" dirty="0"/>
              <a:t>通称：</a:t>
            </a:r>
            <a:r>
              <a:rPr lang="en-US" altLang="ja-JP" sz="2400" dirty="0">
                <a:solidFill>
                  <a:srgbClr val="FF0000"/>
                </a:solidFill>
              </a:rPr>
              <a:t>10</a:t>
            </a:r>
            <a:r>
              <a:rPr lang="ja-JP" altLang="en-US" sz="2400" dirty="0">
                <a:solidFill>
                  <a:srgbClr val="FF0000"/>
                </a:solidFill>
              </a:rPr>
              <a:t>桁</a:t>
            </a:r>
            <a:r>
              <a:rPr lang="en-US" altLang="ja-JP" sz="2400" dirty="0">
                <a:solidFill>
                  <a:srgbClr val="FF0000"/>
                </a:solidFill>
              </a:rPr>
              <a:t>@g.ecc</a:t>
            </a:r>
            <a:r>
              <a:rPr lang="en-US" altLang="ja-JP" sz="2400" dirty="0"/>
              <a:t>)</a:t>
            </a:r>
          </a:p>
          <a:p>
            <a:pPr lvl="1"/>
            <a:r>
              <a:rPr lang="en-US" altLang="ja-JP" sz="2400" dirty="0">
                <a:hlinkClick r:id="rId4"/>
              </a:rPr>
              <a:t>1234567890@utac.u-tokyo.ac.jp</a:t>
            </a:r>
            <a:r>
              <a:rPr lang="en-US" altLang="ja-JP" sz="2400" dirty="0"/>
              <a:t> (</a:t>
            </a:r>
            <a:r>
              <a:rPr lang="ja-JP" altLang="en-US" sz="2400" dirty="0"/>
              <a:t>通称：</a:t>
            </a:r>
            <a:r>
              <a:rPr lang="en-US" altLang="ja-JP" sz="2400" dirty="0">
                <a:solidFill>
                  <a:srgbClr val="00B050"/>
                </a:solidFill>
              </a:rPr>
              <a:t>10</a:t>
            </a:r>
            <a:r>
              <a:rPr lang="ja-JP" altLang="en-US" sz="2400" dirty="0">
                <a:solidFill>
                  <a:srgbClr val="00B050"/>
                </a:solidFill>
              </a:rPr>
              <a:t>桁</a:t>
            </a:r>
            <a:r>
              <a:rPr lang="en-US" altLang="ja-JP" sz="2400" dirty="0">
                <a:solidFill>
                  <a:srgbClr val="00B050"/>
                </a:solidFill>
              </a:rPr>
              <a:t>@utac</a:t>
            </a:r>
            <a:r>
              <a:rPr lang="en-US" altLang="ja-JP" sz="2400" dirty="0"/>
              <a:t>)</a:t>
            </a:r>
            <a:endParaRPr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 </a:t>
            </a:r>
            <a:r>
              <a:rPr lang="ja-JP" altLang="en-US" dirty="0"/>
              <a:t>のみに整理していきます</a:t>
            </a:r>
            <a:endParaRPr lang="en-US" altLang="ja-JP" dirty="0"/>
          </a:p>
        </p:txBody>
      </p:sp>
      <p:sp>
        <p:nvSpPr>
          <p:cNvPr id="4" name="日付プレースホルダー 3">
            <a:extLst>
              <a:ext uri="{FF2B5EF4-FFF2-40B4-BE49-F238E27FC236}">
                <a16:creationId xmlns:a16="http://schemas.microsoft.com/office/drawing/2014/main" id="{2E2B92AE-F0A9-416B-B676-57A3BC68430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AB3BE727-25F0-46C8-B4E3-FDCC8C1A49AF}"/>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D2A705-83F4-451D-B359-7194C03C1965}"/>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spTree>
    <p:extLst>
      <p:ext uri="{BB962C8B-B14F-4D97-AF65-F5344CB8AC3E}">
        <p14:creationId xmlns:p14="http://schemas.microsoft.com/office/powerpoint/2010/main" val="1296776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66D58F-6454-42A8-ABB1-53E9767C0D5F}"/>
              </a:ext>
            </a:extLst>
          </p:cNvPr>
          <p:cNvSpPr>
            <a:spLocks noGrp="1"/>
          </p:cNvSpPr>
          <p:nvPr>
            <p:ph type="title"/>
          </p:nvPr>
        </p:nvSpPr>
        <p:spPr/>
        <p:txBody>
          <a:bodyPr>
            <a:normAutofit fontScale="90000"/>
          </a:bodyPr>
          <a:lstStyle/>
          <a:p>
            <a:r>
              <a:rPr kumimoji="1" lang="ja-JP" altLang="en-US" dirty="0"/>
              <a:t>自分が「正しい」ユーザ名を使っているかわからないのですが</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DF9A873-3AE4-4717-849C-8E701AA9D8BC}"/>
              </a:ext>
            </a:extLst>
          </p:cNvPr>
          <p:cNvSpPr>
            <a:spLocks noGrp="1"/>
          </p:cNvSpPr>
          <p:nvPr>
            <p:ph idx="1"/>
          </p:nvPr>
        </p:nvSpPr>
        <p:spPr/>
        <p:txBody>
          <a:bodyPr>
            <a:normAutofit fontScale="92500" lnSpcReduction="20000"/>
          </a:bodyPr>
          <a:lstStyle/>
          <a:p>
            <a:r>
              <a:rPr kumimoji="1" lang="ja-JP" altLang="en-US" dirty="0"/>
              <a:t>説明した方法</a:t>
            </a:r>
            <a:r>
              <a:rPr lang="ja-JP" altLang="en-US" dirty="0"/>
              <a:t>（</a:t>
            </a:r>
            <a:r>
              <a:rPr kumimoji="1" lang="en-US" altLang="ja-JP" dirty="0"/>
              <a:t>SSO</a:t>
            </a:r>
            <a:r>
              <a:rPr kumimoji="1" lang="ja-JP" altLang="en-US" dirty="0"/>
              <a:t>）でサインインしてみる</a:t>
            </a:r>
            <a:endParaRPr kumimoji="1"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a:t>
            </a:r>
            <a:r>
              <a:rPr lang="en-US" altLang="ja-JP" dirty="0"/>
              <a:t> </a:t>
            </a:r>
            <a:r>
              <a:rPr lang="ja-JP" altLang="en-US" dirty="0"/>
              <a:t>でサインインしていると確認</a:t>
            </a:r>
            <a:endParaRPr kumimoji="1" lang="en-US" altLang="ja-JP" dirty="0"/>
          </a:p>
          <a:p>
            <a:r>
              <a:rPr kumimoji="1" lang="en-US" altLang="ja-JP" dirty="0">
                <a:solidFill>
                  <a:srgbClr val="00B050"/>
                </a:solidFill>
              </a:rPr>
              <a:t>Case 1:</a:t>
            </a:r>
            <a:r>
              <a:rPr lang="ja-JP" altLang="en-US" dirty="0"/>
              <a:t> </a:t>
            </a:r>
            <a:r>
              <a:rPr kumimoji="1" lang="ja-JP" altLang="en-US" dirty="0"/>
              <a:t>普段使っている</a:t>
            </a:r>
            <a:r>
              <a:rPr lang="ja-JP" altLang="en-US" dirty="0"/>
              <a:t>ものである</a:t>
            </a:r>
            <a:r>
              <a:rPr kumimoji="1" lang="ja-JP" altLang="en-US" dirty="0"/>
              <a:t>（たとえば予定している授業やミーティングが表示できる）</a:t>
            </a:r>
            <a:r>
              <a:rPr kumimoji="1" lang="ja-JP" altLang="en-US" dirty="0">
                <a:sym typeface="Symbol" panose="05050102010706020507" pitchFamily="18" charset="2"/>
              </a:rPr>
              <a:t> </a:t>
            </a:r>
            <a:r>
              <a:rPr kumimoji="1" lang="en-US" altLang="ja-JP" dirty="0">
                <a:sym typeface="Symbol" panose="05050102010706020507" pitchFamily="18" charset="2"/>
              </a:rPr>
              <a:t>all set!</a:t>
            </a:r>
            <a:r>
              <a:rPr lang="ja-JP" altLang="en-US" dirty="0">
                <a:sym typeface="Symbol" panose="05050102010706020507" pitchFamily="18" charset="2"/>
              </a:rPr>
              <a:t> </a:t>
            </a:r>
            <a:r>
              <a:rPr kumimoji="1" lang="en-US" altLang="ja-JP" dirty="0">
                <a:sym typeface="Symbol" panose="05050102010706020507" pitchFamily="18" charset="2"/>
              </a:rPr>
              <a:t>done</a:t>
            </a:r>
            <a:r>
              <a:rPr kumimoji="1" lang="en-US" altLang="ja-JP" dirty="0"/>
              <a:t>!</a:t>
            </a:r>
          </a:p>
          <a:p>
            <a:r>
              <a:rPr kumimoji="1" lang="en-US" altLang="ja-JP" dirty="0">
                <a:solidFill>
                  <a:srgbClr val="00B050"/>
                </a:solidFill>
              </a:rPr>
              <a:t>Case 2:</a:t>
            </a:r>
            <a:r>
              <a:rPr kumimoji="1" lang="en-US" altLang="ja-JP" dirty="0"/>
              <a:t> </a:t>
            </a:r>
            <a:r>
              <a:rPr kumimoji="1" lang="ja-JP" altLang="en-US" dirty="0"/>
              <a:t>普段使っているものと違う気がする</a:t>
            </a:r>
            <a:r>
              <a:rPr kumimoji="1" lang="en-US" altLang="ja-JP" dirty="0"/>
              <a:t>…</a:t>
            </a:r>
          </a:p>
          <a:p>
            <a:pPr lvl="1"/>
            <a:r>
              <a:rPr lang="ja-JP" altLang="en-US" dirty="0"/>
              <a:t>普段のもの（ミーティングスケジュールや録画など）は不要 </a:t>
            </a:r>
            <a:r>
              <a:rPr kumimoji="1" lang="ja-JP" altLang="en-US" dirty="0">
                <a:sym typeface="Symbol" panose="05050102010706020507" pitchFamily="18" charset="2"/>
              </a:rPr>
              <a:t> </a:t>
            </a:r>
            <a:r>
              <a:rPr kumimoji="1" lang="en-US" altLang="ja-JP" dirty="0">
                <a:sym typeface="Symbol" panose="05050102010706020507" pitchFamily="18" charset="2"/>
              </a:rPr>
              <a:t>all set! </a:t>
            </a:r>
            <a:r>
              <a:rPr kumimoji="1" lang="en-US" altLang="ja-JP" dirty="0"/>
              <a:t>done!</a:t>
            </a:r>
            <a:endParaRPr lang="en-US" altLang="ja-JP" dirty="0"/>
          </a:p>
          <a:p>
            <a:pPr lvl="1"/>
            <a:r>
              <a:rPr lang="ja-JP" altLang="en-US" dirty="0"/>
              <a:t>普段のものから内容を引き継ぎたい </a:t>
            </a:r>
            <a:r>
              <a:rPr lang="ja-JP" altLang="en-US" dirty="0">
                <a:sym typeface="Symbol" panose="05050102010706020507" pitchFamily="18" charset="2"/>
              </a:rPr>
              <a:t> </a:t>
            </a:r>
            <a:r>
              <a:rPr lang="en-US" altLang="ja-JP" dirty="0">
                <a:hlinkClick r:id="rId2"/>
              </a:rPr>
              <a:t>https://utelecon.adm.u-tokyo.ac.jp/notice/zoom-address-new</a:t>
            </a:r>
            <a:endParaRPr lang="en-US" altLang="ja-JP" dirty="0"/>
          </a:p>
        </p:txBody>
      </p:sp>
      <p:sp>
        <p:nvSpPr>
          <p:cNvPr id="4" name="日付プレースホルダー 3">
            <a:extLst>
              <a:ext uri="{FF2B5EF4-FFF2-40B4-BE49-F238E27FC236}">
                <a16:creationId xmlns:a16="http://schemas.microsoft.com/office/drawing/2014/main" id="{18A3F301-7C1E-4852-AD80-3E55FE8FCBA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2CC8754A-6DAE-42E1-ADED-F36963F39060}"/>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536BE42-A87A-41E1-9193-05284E829C29}"/>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spTree>
    <p:extLst>
      <p:ext uri="{BB962C8B-B14F-4D97-AF65-F5344CB8AC3E}">
        <p14:creationId xmlns:p14="http://schemas.microsoft.com/office/powerpoint/2010/main" val="66331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lang="ja-JP" altLang="en-US" dirty="0"/>
              <a:t>本学での「正しい」</a:t>
            </a:r>
            <a:r>
              <a:rPr lang="en-US" altLang="ja-JP" dirty="0"/>
              <a:t>Zoom </a:t>
            </a:r>
            <a:r>
              <a:rPr lang="ja-JP" altLang="en-US" dirty="0"/>
              <a:t>ユーザ名</a:t>
            </a:r>
            <a:endParaRPr lang="en-US" altLang="ja-JP" dirty="0"/>
          </a:p>
          <a:p>
            <a:r>
              <a:rPr lang="en-US" altLang="ja-JP" dirty="0">
                <a:solidFill>
                  <a:srgbClr val="C00000"/>
                </a:solidFill>
              </a:rPr>
              <a:t>Zoom</a:t>
            </a:r>
            <a:r>
              <a:rPr lang="ja-JP" altLang="en-US" dirty="0">
                <a:solidFill>
                  <a:srgbClr val="C00000"/>
                </a:solidFill>
              </a:rPr>
              <a:t>最近の追加機能</a:t>
            </a:r>
            <a:endParaRPr lang="en-US" altLang="ja-JP" dirty="0">
              <a:solidFill>
                <a:srgbClr val="C00000"/>
              </a:solidFill>
            </a:endParaRPr>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25077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1261C-0AF7-43C7-8F1A-6C47688DFA98}"/>
              </a:ext>
            </a:extLst>
          </p:cNvPr>
          <p:cNvSpPr>
            <a:spLocks noGrp="1"/>
          </p:cNvSpPr>
          <p:nvPr>
            <p:ph type="title"/>
          </p:nvPr>
        </p:nvSpPr>
        <p:spPr/>
        <p:txBody>
          <a:bodyPr>
            <a:normAutofit/>
          </a:bodyPr>
          <a:lstStyle/>
          <a:p>
            <a:r>
              <a:rPr kumimoji="1" lang="en-US" altLang="ja-JP" dirty="0"/>
              <a:t>Zoom</a:t>
            </a:r>
            <a:r>
              <a:rPr kumimoji="1" lang="ja-JP" altLang="en-US" dirty="0"/>
              <a:t>最近の機能追加</a:t>
            </a:r>
          </a:p>
        </p:txBody>
      </p:sp>
      <p:sp>
        <p:nvSpPr>
          <p:cNvPr id="3" name="コンテンツ プレースホルダー 2">
            <a:extLst>
              <a:ext uri="{FF2B5EF4-FFF2-40B4-BE49-F238E27FC236}">
                <a16:creationId xmlns:a16="http://schemas.microsoft.com/office/drawing/2014/main" id="{5C7397A5-E5F6-4F54-86E3-8E64AD257B26}"/>
              </a:ext>
            </a:extLst>
          </p:cNvPr>
          <p:cNvSpPr>
            <a:spLocks noGrp="1"/>
          </p:cNvSpPr>
          <p:nvPr>
            <p:ph idx="1"/>
          </p:nvPr>
        </p:nvSpPr>
        <p:spPr>
          <a:xfrm>
            <a:off x="395536" y="1500174"/>
            <a:ext cx="8640960" cy="4856176"/>
          </a:xfrm>
        </p:spPr>
        <p:txBody>
          <a:bodyPr>
            <a:normAutofit fontScale="77500" lnSpcReduction="20000"/>
          </a:bodyPr>
          <a:lstStyle/>
          <a:p>
            <a:r>
              <a:rPr lang="en-US" altLang="ja-JP" dirty="0">
                <a:solidFill>
                  <a:schemeClr val="accent1">
                    <a:lumMod val="75000"/>
                  </a:schemeClr>
                </a:solidFill>
                <a:hlinkClick r:id="rId2"/>
              </a:rPr>
              <a:t>End-to-end</a:t>
            </a:r>
            <a:r>
              <a:rPr lang="ja-JP" altLang="en-US" dirty="0">
                <a:solidFill>
                  <a:schemeClr val="accent1">
                    <a:lumMod val="75000"/>
                  </a:schemeClr>
                </a:solidFill>
                <a:hlinkClick r:id="rId2"/>
              </a:rPr>
              <a:t>暗号化</a:t>
            </a:r>
            <a:endParaRPr lang="en-US" altLang="ja-JP" dirty="0">
              <a:solidFill>
                <a:schemeClr val="accent1">
                  <a:lumMod val="75000"/>
                </a:schemeClr>
              </a:solidFill>
            </a:endParaRPr>
          </a:p>
          <a:p>
            <a:pPr lvl="1"/>
            <a:r>
              <a:rPr kumimoji="1" lang="ja-JP" altLang="en-US" dirty="0"/>
              <a:t>特に</a:t>
            </a:r>
            <a:r>
              <a:rPr kumimoji="1" lang="ja-JP" altLang="en-US" dirty="0">
                <a:solidFill>
                  <a:schemeClr val="accent1">
                    <a:lumMod val="75000"/>
                  </a:schemeClr>
                </a:solidFill>
              </a:rPr>
              <a:t>機密性が要求される</a:t>
            </a:r>
            <a:r>
              <a:rPr kumimoji="1" lang="ja-JP" altLang="en-US" dirty="0"/>
              <a:t>会議に有用</a:t>
            </a:r>
            <a:endParaRPr kumimoji="1" lang="en-US" altLang="ja-JP" dirty="0"/>
          </a:p>
          <a:p>
            <a:r>
              <a:rPr lang="ja-JP" altLang="en-US" dirty="0">
                <a:hlinkClick r:id="rId3"/>
              </a:rPr>
              <a:t>同時に</a:t>
            </a:r>
            <a:r>
              <a:rPr lang="ja-JP" altLang="en-US" dirty="0">
                <a:solidFill>
                  <a:schemeClr val="accent1">
                    <a:lumMod val="75000"/>
                  </a:schemeClr>
                </a:solidFill>
                <a:hlinkClick r:id="rId3"/>
              </a:rPr>
              <a:t>複数ミーティング</a:t>
            </a:r>
            <a:r>
              <a:rPr lang="ja-JP" altLang="en-US" dirty="0"/>
              <a:t>へ（アプリで）参加</a:t>
            </a:r>
            <a:endParaRPr lang="en-US" altLang="ja-JP" dirty="0"/>
          </a:p>
          <a:p>
            <a:r>
              <a:rPr kumimoji="1" lang="ja-JP" altLang="en-US" dirty="0">
                <a:solidFill>
                  <a:schemeClr val="accent1">
                    <a:lumMod val="75000"/>
                  </a:schemeClr>
                </a:solidFill>
                <a:hlinkClick r:id="rId4"/>
              </a:rPr>
              <a:t>ブレークアウトルーム</a:t>
            </a:r>
            <a:r>
              <a:rPr lang="ja-JP" altLang="en-US" dirty="0">
                <a:solidFill>
                  <a:schemeClr val="accent1">
                    <a:lumMod val="75000"/>
                  </a:schemeClr>
                </a:solidFill>
              </a:rPr>
              <a:t>関係</a:t>
            </a:r>
            <a:endParaRPr kumimoji="1" lang="en-US" altLang="ja-JP" dirty="0">
              <a:solidFill>
                <a:schemeClr val="accent1">
                  <a:lumMod val="75000"/>
                </a:schemeClr>
              </a:solidFill>
            </a:endParaRPr>
          </a:p>
          <a:p>
            <a:pPr lvl="1"/>
            <a:r>
              <a:rPr lang="ja-JP" altLang="en-US" dirty="0">
                <a:solidFill>
                  <a:schemeClr val="accent1">
                    <a:lumMod val="75000"/>
                  </a:schemeClr>
                </a:solidFill>
              </a:rPr>
              <a:t>全ルームへ</a:t>
            </a:r>
            <a:r>
              <a:rPr lang="ja-JP" altLang="en-US" dirty="0">
                <a:solidFill>
                  <a:schemeClr val="accent1">
                    <a:lumMod val="75000"/>
                  </a:schemeClr>
                </a:solidFill>
                <a:hlinkClick r:id="rId5"/>
              </a:rPr>
              <a:t>一斉</a:t>
            </a:r>
            <a:r>
              <a:rPr kumimoji="1" lang="ja-JP" altLang="en-US" dirty="0">
                <a:solidFill>
                  <a:schemeClr val="accent1">
                    <a:lumMod val="75000"/>
                  </a:schemeClr>
                </a:solidFill>
                <a:hlinkClick r:id="rId5"/>
              </a:rPr>
              <a:t>画面共有、音声放送</a:t>
            </a:r>
            <a:endParaRPr kumimoji="1" lang="en-US" altLang="ja-JP" dirty="0">
              <a:solidFill>
                <a:schemeClr val="accent1">
                  <a:lumMod val="75000"/>
                </a:schemeClr>
              </a:solidFill>
            </a:endParaRPr>
          </a:p>
          <a:p>
            <a:pPr lvl="1"/>
            <a:r>
              <a:rPr kumimoji="1" lang="ja-JP" altLang="en-US" dirty="0">
                <a:solidFill>
                  <a:schemeClr val="accent1">
                    <a:lumMod val="75000"/>
                  </a:schemeClr>
                </a:solidFill>
              </a:rPr>
              <a:t>全ルーム内の</a:t>
            </a:r>
            <a:r>
              <a:rPr kumimoji="1" lang="ja-JP" altLang="en-US" dirty="0">
                <a:solidFill>
                  <a:schemeClr val="accent1">
                    <a:lumMod val="75000"/>
                  </a:schemeClr>
                </a:solidFill>
                <a:hlinkClick r:id="rId4"/>
              </a:rPr>
              <a:t>アクティビティ確認</a:t>
            </a:r>
            <a:r>
              <a:rPr kumimoji="1" lang="ja-JP" altLang="en-US" dirty="0">
                <a:solidFill>
                  <a:schemeClr val="accent1">
                    <a:lumMod val="75000"/>
                  </a:schemeClr>
                </a:solidFill>
              </a:rPr>
              <a:t>（マイク</a:t>
            </a:r>
            <a:r>
              <a:rPr lang="ja-JP" altLang="en-US" dirty="0">
                <a:solidFill>
                  <a:schemeClr val="accent1">
                    <a:lumMod val="75000"/>
                  </a:schemeClr>
                </a:solidFill>
              </a:rPr>
              <a:t>・ビデオ・画面共有の</a:t>
            </a:r>
            <a:r>
              <a:rPr lang="en-US" altLang="ja-JP" dirty="0">
                <a:solidFill>
                  <a:schemeClr val="accent1">
                    <a:lumMod val="75000"/>
                  </a:schemeClr>
                </a:solidFill>
              </a:rPr>
              <a:t>ON/OFF</a:t>
            </a:r>
            <a:r>
              <a:rPr lang="ja-JP" altLang="en-US" dirty="0">
                <a:solidFill>
                  <a:schemeClr val="accent1">
                    <a:lumMod val="75000"/>
                  </a:schemeClr>
                </a:solidFill>
              </a:rPr>
              <a:t>状態）</a:t>
            </a:r>
            <a:endParaRPr kumimoji="1" lang="en-US" altLang="ja-JP" dirty="0">
              <a:solidFill>
                <a:schemeClr val="accent1">
                  <a:lumMod val="75000"/>
                </a:schemeClr>
              </a:solidFill>
            </a:endParaRPr>
          </a:p>
          <a:p>
            <a:r>
              <a:rPr lang="ja-JP" altLang="en-US" dirty="0">
                <a:solidFill>
                  <a:schemeClr val="accent1">
                    <a:lumMod val="75000"/>
                  </a:schemeClr>
                </a:solidFill>
                <a:hlinkClick r:id="rId6"/>
              </a:rPr>
              <a:t>フォーカスモード</a:t>
            </a:r>
            <a:endParaRPr lang="en-US" altLang="ja-JP" dirty="0">
              <a:solidFill>
                <a:schemeClr val="accent1">
                  <a:lumMod val="75000"/>
                </a:schemeClr>
              </a:solidFill>
            </a:endParaRPr>
          </a:p>
          <a:p>
            <a:pPr lvl="1"/>
            <a:r>
              <a:rPr kumimoji="1" lang="ja-JP" altLang="en-US" dirty="0">
                <a:solidFill>
                  <a:schemeClr val="accent1">
                    <a:lumMod val="75000"/>
                  </a:schemeClr>
                </a:solidFill>
              </a:rPr>
              <a:t>カメラ</a:t>
            </a:r>
            <a:r>
              <a:rPr kumimoji="1" lang="en-US" altLang="ja-JP" dirty="0">
                <a:solidFill>
                  <a:schemeClr val="accent1">
                    <a:lumMod val="75000"/>
                  </a:schemeClr>
                </a:solidFill>
              </a:rPr>
              <a:t>ON</a:t>
            </a:r>
            <a:r>
              <a:rPr kumimoji="1" lang="ja-JP" altLang="en-US" dirty="0">
                <a:solidFill>
                  <a:schemeClr val="accent1">
                    <a:lumMod val="75000"/>
                  </a:schemeClr>
                </a:solidFill>
              </a:rPr>
              <a:t>にした人の絵をホストしか見れない</a:t>
            </a:r>
            <a:endParaRPr kumimoji="1" lang="en-US" altLang="ja-JP" dirty="0">
              <a:solidFill>
                <a:schemeClr val="accent1">
                  <a:lumMod val="75000"/>
                </a:schemeClr>
              </a:solidFill>
            </a:endParaRPr>
          </a:p>
          <a:p>
            <a:pPr lvl="1"/>
            <a:r>
              <a:rPr lang="ja-JP" altLang="en-US" dirty="0">
                <a:solidFill>
                  <a:schemeClr val="accent1">
                    <a:lumMod val="75000"/>
                  </a:schemeClr>
                </a:solidFill>
              </a:rPr>
              <a:t>学生にカメラを</a:t>
            </a:r>
            <a:r>
              <a:rPr lang="en-US" altLang="ja-JP" dirty="0">
                <a:solidFill>
                  <a:schemeClr val="accent1">
                    <a:lumMod val="75000"/>
                  </a:schemeClr>
                </a:solidFill>
              </a:rPr>
              <a:t>ON</a:t>
            </a:r>
            <a:r>
              <a:rPr lang="ja-JP" altLang="en-US" dirty="0">
                <a:solidFill>
                  <a:schemeClr val="accent1">
                    <a:lumMod val="75000"/>
                  </a:schemeClr>
                </a:solidFill>
              </a:rPr>
              <a:t>させたいが、全員に顔見せ強制はできない</a:t>
            </a:r>
            <a:r>
              <a:rPr lang="en-US" altLang="ja-JP" dirty="0">
                <a:solidFill>
                  <a:schemeClr val="accent1">
                    <a:lumMod val="75000"/>
                  </a:schemeClr>
                </a:solidFill>
              </a:rPr>
              <a:t>… </a:t>
            </a:r>
            <a:r>
              <a:rPr lang="ja-JP" altLang="en-US" dirty="0"/>
              <a:t>という場合に有用</a:t>
            </a:r>
            <a:endParaRPr lang="en-US" altLang="ja-JP" dirty="0"/>
          </a:p>
          <a:p>
            <a:r>
              <a:rPr lang="ja-JP" altLang="en-US" dirty="0"/>
              <a:t>自動文字おこし </a:t>
            </a:r>
            <a:r>
              <a:rPr lang="ja-JP" altLang="en-US" dirty="0">
                <a:hlinkClick r:id="rId7"/>
              </a:rPr>
              <a:t>対応言語（含む日本語）の充実</a:t>
            </a:r>
            <a:endParaRPr lang="en-US" altLang="ja-JP" dirty="0"/>
          </a:p>
          <a:p>
            <a:r>
              <a:rPr lang="en-US" altLang="ja-JP" dirty="0"/>
              <a:t>OS, Zoom</a:t>
            </a:r>
            <a:r>
              <a:rPr lang="ja-JP" altLang="en-US" dirty="0"/>
              <a:t>バージョンなどで使えない場合があるので（特に授業などでは）条件を確認してからご利用ください</a:t>
            </a:r>
            <a:endParaRPr lang="en-US" altLang="ja-JP" dirty="0"/>
          </a:p>
        </p:txBody>
      </p:sp>
      <p:sp>
        <p:nvSpPr>
          <p:cNvPr id="4" name="日付プレースホルダー 3">
            <a:extLst>
              <a:ext uri="{FF2B5EF4-FFF2-40B4-BE49-F238E27FC236}">
                <a16:creationId xmlns:a16="http://schemas.microsoft.com/office/drawing/2014/main" id="{986F8FB9-AA2B-4DB8-B261-9B9823170F72}"/>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6C47689D-7B5E-4B56-829C-734A928D5409}"/>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CB72256-9B14-414A-BA9A-8F610900F9DE}"/>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spTree>
    <p:extLst>
      <p:ext uri="{BB962C8B-B14F-4D97-AF65-F5344CB8AC3E}">
        <p14:creationId xmlns:p14="http://schemas.microsoft.com/office/powerpoint/2010/main" val="3318344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lang="ja-JP" altLang="en-US" dirty="0"/>
              <a:t>本学での「正しい」</a:t>
            </a:r>
            <a:r>
              <a:rPr lang="en-US" altLang="ja-JP" dirty="0"/>
              <a:t>Zoom </a:t>
            </a:r>
            <a:r>
              <a:rPr lang="ja-JP" altLang="en-US" dirty="0"/>
              <a:t>ユーザ名</a:t>
            </a:r>
            <a:endParaRPr lang="en-US" altLang="ja-JP" dirty="0"/>
          </a:p>
          <a:p>
            <a:r>
              <a:rPr lang="en-US" altLang="ja-JP" dirty="0"/>
              <a:t>Zoom</a:t>
            </a:r>
            <a:r>
              <a:rPr lang="ja-JP" altLang="en-US" dirty="0"/>
              <a:t>最近の追加機能</a:t>
            </a:r>
            <a:endParaRPr lang="en-US" altLang="ja-JP" dirty="0"/>
          </a:p>
          <a:p>
            <a:r>
              <a:rPr lang="ja-JP" altLang="en-US" dirty="0">
                <a:solidFill>
                  <a:srgbClr val="C00000"/>
                </a:solidFill>
              </a:rPr>
              <a:t>アップデートしていない</a:t>
            </a:r>
            <a:r>
              <a:rPr lang="en-US" altLang="ja-JP" dirty="0">
                <a:solidFill>
                  <a:srgbClr val="C00000"/>
                </a:solidFill>
              </a:rPr>
              <a:t>Zoom</a:t>
            </a:r>
            <a:r>
              <a:rPr lang="ja-JP" altLang="en-US" dirty="0">
                <a:solidFill>
                  <a:srgbClr val="C00000"/>
                </a:solidFill>
              </a:rPr>
              <a:t>クライアントは使えなくなる件</a:t>
            </a:r>
            <a:endParaRPr lang="en-US" altLang="ja-JP" dirty="0">
              <a:solidFill>
                <a:srgbClr val="C00000"/>
              </a:solidFill>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spTree>
    <p:extLst>
      <p:ext uri="{BB962C8B-B14F-4D97-AF65-F5344CB8AC3E}">
        <p14:creationId xmlns:p14="http://schemas.microsoft.com/office/powerpoint/2010/main" val="707848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8BB983-B683-4A16-9AF1-E54A07870073}"/>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コンテンツ プレースホルダー 2">
            <a:extLst>
              <a:ext uri="{FF2B5EF4-FFF2-40B4-BE49-F238E27FC236}">
                <a16:creationId xmlns:a16="http://schemas.microsoft.com/office/drawing/2014/main" id="{D95A241F-42B7-40C6-A5E5-142B36F0D136}"/>
              </a:ext>
            </a:extLst>
          </p:cNvPr>
          <p:cNvSpPr>
            <a:spLocks noGrp="1"/>
          </p:cNvSpPr>
          <p:nvPr>
            <p:ph idx="1"/>
          </p:nvPr>
        </p:nvSpPr>
        <p:spPr>
          <a:xfrm>
            <a:off x="457200" y="1500174"/>
            <a:ext cx="6096000" cy="4525963"/>
          </a:xfrm>
        </p:spPr>
        <p:txBody>
          <a:bodyPr>
            <a:normAutofit fontScale="92500" lnSpcReduction="10000"/>
          </a:bodyPr>
          <a:lstStyle/>
          <a:p>
            <a:r>
              <a:rPr lang="ja-JP" altLang="en-US" dirty="0"/>
              <a:t>サインイン</a:t>
            </a:r>
            <a:endParaRPr lang="en-US" altLang="ja-JP" dirty="0"/>
          </a:p>
          <a:p>
            <a:pPr lvl="1"/>
            <a:r>
              <a:rPr lang="en-US" altLang="ja-JP" dirty="0">
                <a:hlinkClick r:id="rId2"/>
              </a:rPr>
              <a:t>https://www.office.com/</a:t>
            </a:r>
            <a:endParaRPr lang="en-US" altLang="ja-JP" dirty="0"/>
          </a:p>
          <a:p>
            <a:pPr lvl="1"/>
            <a:r>
              <a:rPr lang="en-US" altLang="ja-JP" dirty="0"/>
              <a:t>UTokyo Account</a:t>
            </a:r>
            <a:r>
              <a:rPr lang="ja-JP" altLang="en-US" dirty="0"/>
              <a:t>で</a:t>
            </a:r>
            <a:r>
              <a:rPr lang="ja-JP" altLang="en-US" dirty="0">
                <a:solidFill>
                  <a:srgbClr val="00B050"/>
                </a:solidFill>
              </a:rPr>
              <a:t>シングルサインオン（</a:t>
            </a:r>
            <a:r>
              <a:rPr lang="en-US" altLang="ja-JP" dirty="0">
                <a:solidFill>
                  <a:srgbClr val="00B050"/>
                </a:solidFill>
              </a:rPr>
              <a:t>SSO</a:t>
            </a:r>
            <a:r>
              <a:rPr lang="ja-JP" altLang="en-US" dirty="0">
                <a:solidFill>
                  <a:srgbClr val="00B050"/>
                </a:solidFill>
              </a:rPr>
              <a:t>）</a:t>
            </a:r>
            <a:endParaRPr lang="en-US" altLang="ja-JP" dirty="0">
              <a:solidFill>
                <a:srgbClr val="00B050"/>
              </a:solidFill>
            </a:endParaRPr>
          </a:p>
          <a:p>
            <a:r>
              <a:rPr lang="ja-JP" altLang="en-US" sz="3100" dirty="0"/>
              <a:t>機能</a:t>
            </a:r>
            <a:endParaRPr lang="en-US" altLang="ja-JP" sz="3100" dirty="0"/>
          </a:p>
          <a:p>
            <a:pPr lvl="1"/>
            <a:r>
              <a:rPr lang="ja-JP" altLang="en-US" dirty="0">
                <a:solidFill>
                  <a:schemeClr val="accent1">
                    <a:lumMod val="75000"/>
                  </a:schemeClr>
                </a:solidFill>
              </a:rPr>
              <a:t>メール</a:t>
            </a:r>
            <a:r>
              <a:rPr lang="en-US" altLang="ja-JP" dirty="0">
                <a:solidFill>
                  <a:schemeClr val="accent1">
                    <a:lumMod val="75000"/>
                  </a:schemeClr>
                </a:solidFill>
              </a:rPr>
              <a:t>: Outlook</a:t>
            </a:r>
          </a:p>
          <a:p>
            <a:pPr lvl="1"/>
            <a:r>
              <a:rPr lang="ja-JP" altLang="en-US" dirty="0">
                <a:solidFill>
                  <a:schemeClr val="accent1">
                    <a:lumMod val="75000"/>
                  </a:schemeClr>
                </a:solidFill>
              </a:rPr>
              <a:t>ファイル共有</a:t>
            </a:r>
            <a:r>
              <a:rPr lang="en-US" altLang="ja-JP" dirty="0">
                <a:solidFill>
                  <a:schemeClr val="accent1">
                    <a:lumMod val="75000"/>
                  </a:schemeClr>
                </a:solidFill>
              </a:rPr>
              <a:t>: OneDrive</a:t>
            </a:r>
          </a:p>
          <a:p>
            <a:pPr lvl="1"/>
            <a:r>
              <a:rPr kumimoji="1" lang="ja-JP" altLang="en-US" dirty="0">
                <a:solidFill>
                  <a:schemeClr val="accent1">
                    <a:lumMod val="75000"/>
                  </a:schemeClr>
                </a:solidFill>
              </a:rPr>
              <a:t>文書</a:t>
            </a:r>
            <a:r>
              <a:rPr lang="en-US" altLang="ja-JP" dirty="0">
                <a:solidFill>
                  <a:schemeClr val="accent1">
                    <a:lumMod val="75000"/>
                  </a:schemeClr>
                </a:solidFill>
              </a:rPr>
              <a:t>: </a:t>
            </a:r>
            <a:r>
              <a:rPr kumimoji="1" lang="en-US" altLang="ja-JP" dirty="0">
                <a:solidFill>
                  <a:schemeClr val="accent1">
                    <a:lumMod val="75000"/>
                  </a:schemeClr>
                </a:solidFill>
              </a:rPr>
              <a:t>Wor</a:t>
            </a:r>
            <a:r>
              <a:rPr lang="en-US" altLang="ja-JP" dirty="0">
                <a:solidFill>
                  <a:schemeClr val="accent1">
                    <a:lumMod val="75000"/>
                  </a:schemeClr>
                </a:solidFill>
              </a:rPr>
              <a:t>d, Excel, PowerPoint</a:t>
            </a:r>
          </a:p>
          <a:p>
            <a:pPr lvl="1"/>
            <a:r>
              <a:rPr kumimoji="1" lang="ja-JP" altLang="en-US" dirty="0">
                <a:solidFill>
                  <a:schemeClr val="accent1">
                    <a:lumMod val="75000"/>
                  </a:schemeClr>
                </a:solidFill>
              </a:rPr>
              <a:t>アンケート</a:t>
            </a:r>
            <a:r>
              <a:rPr kumimoji="1" lang="en-US" altLang="ja-JP" dirty="0">
                <a:solidFill>
                  <a:schemeClr val="accent1">
                    <a:lumMod val="75000"/>
                  </a:schemeClr>
                </a:solidFill>
              </a:rPr>
              <a:t>:</a:t>
            </a:r>
            <a:r>
              <a:rPr kumimoji="1" lang="ja-JP" altLang="en-US" dirty="0">
                <a:solidFill>
                  <a:schemeClr val="accent1">
                    <a:lumMod val="75000"/>
                  </a:schemeClr>
                </a:solidFill>
              </a:rPr>
              <a:t> </a:t>
            </a:r>
            <a:r>
              <a:rPr kumimoji="1" lang="en-US" altLang="ja-JP" dirty="0">
                <a:solidFill>
                  <a:schemeClr val="accent1">
                    <a:lumMod val="75000"/>
                  </a:schemeClr>
                </a:solidFill>
              </a:rPr>
              <a:t>Forms</a:t>
            </a:r>
          </a:p>
          <a:p>
            <a:pPr lvl="1"/>
            <a:r>
              <a:rPr lang="en-US" altLang="ja-JP" sz="2900" dirty="0"/>
              <a:t>LMS</a:t>
            </a:r>
            <a:r>
              <a:rPr lang="ja-JP" altLang="en-US" sz="2900" dirty="0"/>
              <a:t>的機能</a:t>
            </a:r>
            <a:r>
              <a:rPr lang="en-US" altLang="ja-JP" sz="2900" dirty="0"/>
              <a:t>: Class Notebook</a:t>
            </a:r>
          </a:p>
        </p:txBody>
      </p:sp>
      <p:sp>
        <p:nvSpPr>
          <p:cNvPr id="4" name="日付プレースホルダー 3">
            <a:extLst>
              <a:ext uri="{FF2B5EF4-FFF2-40B4-BE49-F238E27FC236}">
                <a16:creationId xmlns:a16="http://schemas.microsoft.com/office/drawing/2014/main" id="{3606E5FC-AC2C-4168-9226-0D8BCFD38372}"/>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72FAF6E2-A8DE-4E4D-9297-08D1C0723D7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2A04F67-5F4E-4D3A-AB70-F73010B3D4C1}"/>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11" name="図 10" descr="パソコン画面のスクリーンショット&#10;&#10;自動的に生成された説明">
            <a:extLst>
              <a:ext uri="{FF2B5EF4-FFF2-40B4-BE49-F238E27FC236}">
                <a16:creationId xmlns:a16="http://schemas.microsoft.com/office/drawing/2014/main" id="{12F10944-6CDE-4F28-B3D4-C411FC4C7F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3763155"/>
            <a:ext cx="2771800" cy="2590505"/>
          </a:xfrm>
          <a:prstGeom prst="rect">
            <a:avLst/>
          </a:prstGeom>
        </p:spPr>
      </p:pic>
    </p:spTree>
    <p:extLst>
      <p:ext uri="{BB962C8B-B14F-4D97-AF65-F5344CB8AC3E}">
        <p14:creationId xmlns:p14="http://schemas.microsoft.com/office/powerpoint/2010/main" val="1595913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BD6DCF-FBFF-41FD-94A8-E8024FC43E1D}"/>
              </a:ext>
            </a:extLst>
          </p:cNvPr>
          <p:cNvSpPr>
            <a:spLocks noGrp="1"/>
          </p:cNvSpPr>
          <p:nvPr>
            <p:ph type="title"/>
          </p:nvPr>
        </p:nvSpPr>
        <p:spPr/>
        <p:txBody>
          <a:bodyPr>
            <a:normAutofit fontScale="90000"/>
          </a:bodyPr>
          <a:lstStyle/>
          <a:p>
            <a:r>
              <a:rPr lang="ja-JP" altLang="en-US" dirty="0"/>
              <a:t>アップデートしてない</a:t>
            </a:r>
            <a:r>
              <a:rPr kumimoji="1" lang="en-US" altLang="ja-JP" dirty="0"/>
              <a:t>Zoom</a:t>
            </a:r>
            <a:r>
              <a:rPr kumimoji="1" lang="ja-JP" altLang="en-US" dirty="0"/>
              <a:t>クライアントは使えなくなる件</a:t>
            </a:r>
          </a:p>
        </p:txBody>
      </p:sp>
      <p:sp>
        <p:nvSpPr>
          <p:cNvPr id="3" name="コンテンツ プレースホルダー 2">
            <a:extLst>
              <a:ext uri="{FF2B5EF4-FFF2-40B4-BE49-F238E27FC236}">
                <a16:creationId xmlns:a16="http://schemas.microsoft.com/office/drawing/2014/main" id="{9C49B7B4-763E-4593-9395-4D3D5F0C7701}"/>
              </a:ext>
            </a:extLst>
          </p:cNvPr>
          <p:cNvSpPr>
            <a:spLocks noGrp="1"/>
          </p:cNvSpPr>
          <p:nvPr>
            <p:ph idx="1"/>
          </p:nvPr>
        </p:nvSpPr>
        <p:spPr>
          <a:xfrm>
            <a:off x="457200" y="1500174"/>
            <a:ext cx="8363272" cy="4525963"/>
          </a:xfrm>
        </p:spPr>
        <p:txBody>
          <a:bodyPr>
            <a:normAutofit/>
          </a:bodyPr>
          <a:lstStyle/>
          <a:p>
            <a:r>
              <a:rPr kumimoji="1" lang="en-US" altLang="ja-JP" dirty="0"/>
              <a:t>Zoom</a:t>
            </a:r>
            <a:r>
              <a:rPr kumimoji="1" lang="ja-JP" altLang="en-US" dirty="0"/>
              <a:t>の</a:t>
            </a:r>
            <a:r>
              <a:rPr kumimoji="1" lang="ja-JP" altLang="en-US" dirty="0">
                <a:hlinkClick r:id="rId2"/>
              </a:rPr>
              <a:t>アナウンス</a:t>
            </a:r>
            <a:endParaRPr kumimoji="1" lang="en-US" altLang="ja-JP" dirty="0"/>
          </a:p>
          <a:p>
            <a:r>
              <a:rPr kumimoji="1" lang="en-US" altLang="ja-JP" dirty="0"/>
              <a:t>2022</a:t>
            </a:r>
            <a:r>
              <a:rPr kumimoji="1" lang="ja-JP" altLang="en-US" dirty="0"/>
              <a:t>年</a:t>
            </a:r>
            <a:r>
              <a:rPr kumimoji="1" lang="en-US" altLang="ja-JP" dirty="0"/>
              <a:t>11</a:t>
            </a:r>
            <a:r>
              <a:rPr kumimoji="1" lang="ja-JP" altLang="en-US" dirty="0"/>
              <a:t>月</a:t>
            </a:r>
            <a:r>
              <a:rPr kumimoji="1" lang="en-US" altLang="ja-JP" dirty="0"/>
              <a:t>5</a:t>
            </a:r>
            <a:r>
              <a:rPr kumimoji="1" lang="ja-JP" altLang="en-US" dirty="0"/>
              <a:t>日以降、以下が起きる</a:t>
            </a:r>
            <a:endParaRPr kumimoji="1" lang="en-US" altLang="ja-JP" dirty="0"/>
          </a:p>
          <a:p>
            <a:pPr lvl="1"/>
            <a:r>
              <a:rPr lang="ja-JP" altLang="en-US" dirty="0">
                <a:solidFill>
                  <a:srgbClr val="FF0000"/>
                </a:solidFill>
              </a:rPr>
              <a:t>ある程度以上古い</a:t>
            </a:r>
            <a:r>
              <a:rPr lang="en-US" altLang="ja-JP" dirty="0">
                <a:solidFill>
                  <a:srgbClr val="FF0000"/>
                </a:solidFill>
              </a:rPr>
              <a:t>Zoom</a:t>
            </a:r>
            <a:r>
              <a:rPr lang="ja-JP" altLang="en-US" dirty="0">
                <a:solidFill>
                  <a:srgbClr val="FF0000"/>
                </a:solidFill>
              </a:rPr>
              <a:t>クライアントは使えなくなる</a:t>
            </a:r>
            <a:r>
              <a:rPr lang="ja-JP" altLang="en-US" dirty="0"/>
              <a:t>（接続時に更新を要求される）</a:t>
            </a:r>
            <a:endParaRPr lang="en-US" altLang="ja-JP" dirty="0"/>
          </a:p>
          <a:p>
            <a:pPr lvl="1"/>
            <a:r>
              <a:rPr lang="ja-JP" altLang="en-US" dirty="0"/>
              <a:t>ある程度以上古い＝最新版リリースより</a:t>
            </a:r>
            <a:r>
              <a:rPr lang="en-US" altLang="ja-JP" dirty="0"/>
              <a:t>9</a:t>
            </a:r>
            <a:r>
              <a:rPr lang="ja-JP" altLang="en-US" dirty="0"/>
              <a:t>か月以上経過したもの</a:t>
            </a:r>
            <a:endParaRPr lang="en-US" altLang="ja-JP" dirty="0"/>
          </a:p>
          <a:p>
            <a:r>
              <a:rPr lang="ja-JP" altLang="en-US" dirty="0"/>
              <a:t>詳細さておき、要はこまめな更新が必須になるということ</a:t>
            </a:r>
            <a:endParaRPr lang="en-US" altLang="ja-JP" dirty="0"/>
          </a:p>
        </p:txBody>
      </p:sp>
      <p:sp>
        <p:nvSpPr>
          <p:cNvPr id="4" name="日付プレースホルダー 3">
            <a:extLst>
              <a:ext uri="{FF2B5EF4-FFF2-40B4-BE49-F238E27FC236}">
                <a16:creationId xmlns:a16="http://schemas.microsoft.com/office/drawing/2014/main" id="{0135C68E-B77C-4EB7-93FD-E31B1AF58379}"/>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2BE109F4-9400-4C35-8CB6-401A620B2BB6}"/>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F7F4E6-E8F7-43FC-9D91-CEF9188AB76D}"/>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spTree>
    <p:extLst>
      <p:ext uri="{BB962C8B-B14F-4D97-AF65-F5344CB8AC3E}">
        <p14:creationId xmlns:p14="http://schemas.microsoft.com/office/powerpoint/2010/main" val="3934912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8F600-7CFB-44B2-A79F-80E8083B1F39}"/>
              </a:ext>
            </a:extLst>
          </p:cNvPr>
          <p:cNvSpPr>
            <a:spLocks noGrp="1"/>
          </p:cNvSpPr>
          <p:nvPr>
            <p:ph type="title"/>
          </p:nvPr>
        </p:nvSpPr>
        <p:spPr/>
        <p:txBody>
          <a:bodyPr/>
          <a:lstStyle/>
          <a:p>
            <a:r>
              <a:rPr lang="ja-JP" altLang="en-US" dirty="0"/>
              <a:t>最新版に更新する</a:t>
            </a:r>
            <a:r>
              <a:rPr kumimoji="1" lang="ja-JP" altLang="en-US" dirty="0"/>
              <a:t>方法</a:t>
            </a:r>
          </a:p>
        </p:txBody>
      </p:sp>
      <p:sp>
        <p:nvSpPr>
          <p:cNvPr id="4" name="日付プレースホルダー 3">
            <a:extLst>
              <a:ext uri="{FF2B5EF4-FFF2-40B4-BE49-F238E27FC236}">
                <a16:creationId xmlns:a16="http://schemas.microsoft.com/office/drawing/2014/main" id="{D3BC9B9B-F1DD-4AE3-9482-08DF2E062313}"/>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C9FC5429-1E78-4AA5-94AD-76374EC497F7}"/>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3A54B2-15E2-4C8C-BCF4-163B9EE8EA4D}"/>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74B44F2-155C-40FC-B826-4E78BB396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2706236"/>
            <a:ext cx="4880448" cy="4047825"/>
          </a:xfrm>
          <a:prstGeom prst="rect">
            <a:avLst/>
          </a:prstGeom>
        </p:spPr>
      </p:pic>
      <p:sp>
        <p:nvSpPr>
          <p:cNvPr id="3" name="コンテンツ プレースホルダー 2">
            <a:extLst>
              <a:ext uri="{FF2B5EF4-FFF2-40B4-BE49-F238E27FC236}">
                <a16:creationId xmlns:a16="http://schemas.microsoft.com/office/drawing/2014/main" id="{27B9333A-A1E1-47A3-9D50-98A633D71AF8}"/>
              </a:ext>
            </a:extLst>
          </p:cNvPr>
          <p:cNvSpPr>
            <a:spLocks noGrp="1"/>
          </p:cNvSpPr>
          <p:nvPr>
            <p:ph idx="1"/>
          </p:nvPr>
        </p:nvSpPr>
        <p:spPr>
          <a:xfrm>
            <a:off x="97160" y="1495325"/>
            <a:ext cx="7067128" cy="4525963"/>
          </a:xfrm>
          <a:solidFill>
            <a:srgbClr val="FFFFFF">
              <a:alpha val="50196"/>
            </a:srgbClr>
          </a:solidFill>
        </p:spPr>
        <p:txBody>
          <a:bodyPr/>
          <a:lstStyle/>
          <a:p>
            <a:r>
              <a:rPr kumimoji="1" lang="en-US" altLang="ja-JP" dirty="0"/>
              <a:t>Zoom</a:t>
            </a:r>
            <a:r>
              <a:rPr kumimoji="1" lang="ja-JP" altLang="en-US" dirty="0"/>
              <a:t>の「アプリ」を立ち上げ</a:t>
            </a:r>
            <a:endParaRPr kumimoji="1" lang="en-US" altLang="ja-JP" dirty="0"/>
          </a:p>
          <a:p>
            <a:pPr lvl="1"/>
            <a:r>
              <a:rPr kumimoji="1" lang="ja-JP" altLang="en-US" sz="2000" dirty="0"/>
              <a:t>ブラウザで</a:t>
            </a:r>
            <a:r>
              <a:rPr kumimoji="1" lang="en-US" altLang="ja-JP" sz="2000" dirty="0"/>
              <a:t>URL</a:t>
            </a:r>
            <a:r>
              <a:rPr kumimoji="1" lang="ja-JP" altLang="en-US" sz="2000" dirty="0"/>
              <a:t>クリックではなく、</a:t>
            </a:r>
            <a:r>
              <a:rPr kumimoji="1" lang="en-US" altLang="ja-JP" sz="2000" dirty="0"/>
              <a:t>Windows</a:t>
            </a:r>
            <a:r>
              <a:rPr kumimoji="1" lang="ja-JP" altLang="en-US" sz="2000" dirty="0"/>
              <a:t>スタートメニューなどから</a:t>
            </a:r>
            <a:r>
              <a:rPr kumimoji="1" lang="en-US" altLang="ja-JP" sz="2000" dirty="0"/>
              <a:t>Zoom</a:t>
            </a:r>
            <a:r>
              <a:rPr kumimoji="1" lang="ja-JP" altLang="en-US" sz="2000" dirty="0"/>
              <a:t>を立ち上げ</a:t>
            </a:r>
            <a:endParaRPr kumimoji="1" lang="en-US" altLang="ja-JP" dirty="0"/>
          </a:p>
          <a:p>
            <a:r>
              <a:rPr kumimoji="1" lang="ja-JP" altLang="en-US" dirty="0"/>
              <a:t>サインイン（</a:t>
            </a:r>
            <a:r>
              <a:rPr kumimoji="1" lang="en-US" altLang="ja-JP" dirty="0"/>
              <a:t>SSO</a:t>
            </a:r>
            <a:r>
              <a:rPr kumimoji="1" lang="ja-JP" altLang="en-US" dirty="0"/>
              <a:t>を選択）</a:t>
            </a:r>
            <a:endParaRPr kumimoji="1" lang="en-US" altLang="ja-JP" dirty="0"/>
          </a:p>
          <a:p>
            <a:r>
              <a:rPr kumimoji="1" lang="ja-JP" altLang="en-US" dirty="0"/>
              <a:t>右上の</a:t>
            </a:r>
            <a:r>
              <a:rPr kumimoji="1" lang="ja-JP" altLang="en-US" u="sng" dirty="0"/>
              <a:t>自分のアイコン</a:t>
            </a:r>
            <a:r>
              <a:rPr kumimoji="1" lang="ja-JP" altLang="en-US" dirty="0"/>
              <a:t> </a:t>
            </a:r>
            <a:br>
              <a:rPr kumimoji="1" lang="en-US" altLang="ja-JP" dirty="0"/>
            </a:br>
            <a:r>
              <a:rPr kumimoji="1" lang="ja-JP" altLang="en-US" dirty="0">
                <a:sym typeface="Symbol" panose="05050102010706020507" pitchFamily="18" charset="2"/>
              </a:rPr>
              <a:t></a:t>
            </a:r>
            <a:r>
              <a:rPr kumimoji="1" lang="ja-JP" altLang="en-US" dirty="0"/>
              <a:t> </a:t>
            </a:r>
            <a:r>
              <a:rPr kumimoji="1" lang="ja-JP" altLang="en-US" u="sng" dirty="0"/>
              <a:t>アップデートを確認</a:t>
            </a:r>
            <a:endParaRPr kumimoji="1" lang="en-US" altLang="ja-JP" u="sng" dirty="0"/>
          </a:p>
        </p:txBody>
      </p:sp>
      <p:cxnSp>
        <p:nvCxnSpPr>
          <p:cNvPr id="10" name="直線コネクタ 9">
            <a:extLst>
              <a:ext uri="{FF2B5EF4-FFF2-40B4-BE49-F238E27FC236}">
                <a16:creationId xmlns:a16="http://schemas.microsoft.com/office/drawing/2014/main" id="{04B39C5C-1A3B-4487-8C26-E2891D76F557}"/>
              </a:ext>
            </a:extLst>
          </p:cNvPr>
          <p:cNvCxnSpPr>
            <a:cxnSpLocks/>
          </p:cNvCxnSpPr>
          <p:nvPr/>
        </p:nvCxnSpPr>
        <p:spPr>
          <a:xfrm flipV="1">
            <a:off x="4572000" y="3068960"/>
            <a:ext cx="4248472"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3A3049B-4666-442D-B646-EF2F304C7830}"/>
              </a:ext>
            </a:extLst>
          </p:cNvPr>
          <p:cNvCxnSpPr>
            <a:cxnSpLocks/>
          </p:cNvCxnSpPr>
          <p:nvPr/>
        </p:nvCxnSpPr>
        <p:spPr>
          <a:xfrm>
            <a:off x="1691680" y="4293096"/>
            <a:ext cx="5616624" cy="14401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59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Webex</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2023/3/15</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5783086"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45494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4596E0-4A93-4F4F-9495-EF4F8200C1EB}"/>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コンテンツ プレースホルダー 2">
            <a:extLst>
              <a:ext uri="{FF2B5EF4-FFF2-40B4-BE49-F238E27FC236}">
                <a16:creationId xmlns:a16="http://schemas.microsoft.com/office/drawing/2014/main" id="{129B1EEC-A0F4-4F09-9A1C-49D61749D1EC}"/>
              </a:ext>
            </a:extLst>
          </p:cNvPr>
          <p:cNvSpPr>
            <a:spLocks noGrp="1"/>
          </p:cNvSpPr>
          <p:nvPr>
            <p:ph idx="1"/>
          </p:nvPr>
        </p:nvSpPr>
        <p:spPr>
          <a:xfrm>
            <a:off x="457200" y="1500174"/>
            <a:ext cx="8579296" cy="4525963"/>
          </a:xfrm>
        </p:spPr>
        <p:txBody>
          <a:bodyPr>
            <a:normAutofit/>
          </a:bodyPr>
          <a:lstStyle/>
          <a:p>
            <a:r>
              <a:rPr lang="ja-JP" altLang="en-US" dirty="0"/>
              <a:t>サインイン</a:t>
            </a:r>
            <a:endParaRPr lang="en-US" altLang="ja-JP" dirty="0"/>
          </a:p>
          <a:p>
            <a:pPr lvl="1"/>
            <a:r>
              <a:rPr lang="en-US" altLang="ja-JP" dirty="0">
                <a:hlinkClick r:id="rId2"/>
              </a:rPr>
              <a:t>https://u</a:t>
            </a:r>
            <a:r>
              <a:rPr kumimoji="1" lang="en-US" altLang="ja-JP" dirty="0">
                <a:hlinkClick r:id="rId2"/>
              </a:rPr>
              <a:t>telecon.webex.com/</a:t>
            </a:r>
            <a:endParaRPr lang="en-US" altLang="ja-JP" dirty="0"/>
          </a:p>
          <a:p>
            <a:pPr lvl="1"/>
            <a:r>
              <a:rPr lang="en-US" altLang="ja-JP" dirty="0"/>
              <a:t>UTokyo Account</a:t>
            </a:r>
            <a:r>
              <a:rPr lang="ja-JP" altLang="en-US" dirty="0"/>
              <a:t>で</a:t>
            </a:r>
            <a:r>
              <a:rPr lang="en-US" altLang="ja-JP" dirty="0"/>
              <a:t>SSO</a:t>
            </a:r>
            <a:endParaRPr kumimoji="1" lang="en-US" altLang="ja-JP" dirty="0"/>
          </a:p>
          <a:p>
            <a:r>
              <a:rPr lang="ja-JP" altLang="en-US" dirty="0"/>
              <a:t>機能</a:t>
            </a:r>
            <a:endParaRPr lang="en-US" altLang="ja-JP" dirty="0"/>
          </a:p>
          <a:p>
            <a:pPr lvl="1"/>
            <a:r>
              <a:rPr lang="en-US" altLang="ja-JP" dirty="0" err="1"/>
              <a:t>Webex</a:t>
            </a:r>
            <a:r>
              <a:rPr lang="en-US" altLang="ja-JP" dirty="0"/>
              <a:t> Meeting</a:t>
            </a:r>
            <a:r>
              <a:rPr lang="ja-JP" altLang="en-US" dirty="0"/>
              <a:t>（</a:t>
            </a:r>
            <a:r>
              <a:rPr lang="en-US" altLang="ja-JP" dirty="0">
                <a:solidFill>
                  <a:schemeClr val="accent5">
                    <a:lumMod val="75000"/>
                  </a:schemeClr>
                </a:solidFill>
              </a:rPr>
              <a:t>1000</a:t>
            </a:r>
            <a:r>
              <a:rPr lang="ja-JP" altLang="en-US" dirty="0">
                <a:solidFill>
                  <a:schemeClr val="accent5">
                    <a:lumMod val="75000"/>
                  </a:schemeClr>
                </a:solidFill>
              </a:rPr>
              <a:t>人</a:t>
            </a:r>
            <a:r>
              <a:rPr lang="ja-JP" altLang="en-US" dirty="0"/>
              <a:t>まで）</a:t>
            </a:r>
            <a:r>
              <a:rPr lang="en-US" altLang="ja-JP" dirty="0">
                <a:sym typeface="Symbol" panose="05050102010706020507" pitchFamily="18" charset="2"/>
              </a:rPr>
              <a:t> </a:t>
            </a:r>
            <a:r>
              <a:rPr lang="en-US" altLang="ja-JP" dirty="0"/>
              <a:t>Zoom Meeting</a:t>
            </a:r>
          </a:p>
          <a:p>
            <a:pPr lvl="1"/>
            <a:r>
              <a:rPr kumimoji="1" lang="en-US" altLang="ja-JP" dirty="0" err="1"/>
              <a:t>Webex</a:t>
            </a:r>
            <a:r>
              <a:rPr kumimoji="1" lang="en-US" altLang="ja-JP" dirty="0"/>
              <a:t> Events</a:t>
            </a:r>
            <a:r>
              <a:rPr kumimoji="1" lang="ja-JP" altLang="en-US" dirty="0"/>
              <a:t>（</a:t>
            </a:r>
            <a:r>
              <a:rPr kumimoji="1" lang="en-US" altLang="ja-JP" dirty="0">
                <a:solidFill>
                  <a:schemeClr val="accent5">
                    <a:lumMod val="75000"/>
                  </a:schemeClr>
                </a:solidFill>
              </a:rPr>
              <a:t>1000</a:t>
            </a:r>
            <a:r>
              <a:rPr kumimoji="1" lang="ja-JP" altLang="en-US" dirty="0">
                <a:solidFill>
                  <a:schemeClr val="accent5">
                    <a:lumMod val="75000"/>
                  </a:schemeClr>
                </a:solidFill>
              </a:rPr>
              <a:t>人</a:t>
            </a:r>
            <a:r>
              <a:rPr kumimoji="1" lang="ja-JP" altLang="en-US" dirty="0"/>
              <a:t>まで）</a:t>
            </a:r>
            <a:r>
              <a:rPr lang="en-US" altLang="ja-JP" dirty="0">
                <a:sym typeface="Symbol" panose="05050102010706020507" pitchFamily="18" charset="2"/>
              </a:rPr>
              <a:t> </a:t>
            </a:r>
            <a:r>
              <a:rPr lang="en-US" altLang="ja-JP" dirty="0"/>
              <a:t>Zoom Webinar</a:t>
            </a:r>
          </a:p>
        </p:txBody>
      </p:sp>
      <p:sp>
        <p:nvSpPr>
          <p:cNvPr id="4" name="日付プレースホルダー 3">
            <a:extLst>
              <a:ext uri="{FF2B5EF4-FFF2-40B4-BE49-F238E27FC236}">
                <a16:creationId xmlns:a16="http://schemas.microsoft.com/office/drawing/2014/main" id="{AE0B5F4B-C642-4861-BB93-9948EB1BBA2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B7BBF5D2-01ED-40EB-A8F1-E43E7295C8DC}"/>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5A6444B-7C3C-4058-9802-1B6629AF391D}"/>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pic>
        <p:nvPicPr>
          <p:cNvPr id="13" name="図 12">
            <a:extLst>
              <a:ext uri="{FF2B5EF4-FFF2-40B4-BE49-F238E27FC236}">
                <a16:creationId xmlns:a16="http://schemas.microsoft.com/office/drawing/2014/main" id="{A16F8D9A-2032-43C7-ABFF-AD64C60AFB8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4" name="正方形/長方形 13">
            <a:extLst>
              <a:ext uri="{FF2B5EF4-FFF2-40B4-BE49-F238E27FC236}">
                <a16:creationId xmlns:a16="http://schemas.microsoft.com/office/drawing/2014/main" id="{6965A77F-4C99-48CB-B538-F2C3D8778D7E}"/>
              </a:ext>
            </a:extLst>
          </p:cNvPr>
          <p:cNvSpPr/>
          <p:nvPr/>
        </p:nvSpPr>
        <p:spPr>
          <a:xfrm>
            <a:off x="874846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86158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a:t>
            </a:r>
            <a:r>
              <a:rPr lang="en-US" altLang="ja-JP" dirty="0"/>
              <a:t>: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grpSp>
        <p:nvGrpSpPr>
          <p:cNvPr id="39" name="グループ化 38">
            <a:extLst>
              <a:ext uri="{FF2B5EF4-FFF2-40B4-BE49-F238E27FC236}">
                <a16:creationId xmlns:a16="http://schemas.microsoft.com/office/drawing/2014/main" id="{57B8C75D-65D8-4737-A82F-5F98890D7D65}"/>
              </a:ext>
            </a:extLst>
          </p:cNvPr>
          <p:cNvGrpSpPr/>
          <p:nvPr/>
        </p:nvGrpSpPr>
        <p:grpSpPr>
          <a:xfrm>
            <a:off x="3490070" y="3168465"/>
            <a:ext cx="4898354" cy="3140854"/>
            <a:chOff x="3490070" y="3168465"/>
            <a:chExt cx="4898354" cy="314085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8B620733-E05E-4A0F-9DFE-ABDF2D27EB6D}"/>
              </a:ext>
            </a:extLst>
          </p:cNvPr>
          <p:cNvGrpSpPr/>
          <p:nvPr/>
        </p:nvGrpSpPr>
        <p:grpSpPr>
          <a:xfrm>
            <a:off x="201939" y="1330723"/>
            <a:ext cx="4828478" cy="1922379"/>
            <a:chOff x="179513" y="1866643"/>
            <a:chExt cx="4828478" cy="1922379"/>
          </a:xfrm>
        </p:grpSpPr>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32712117-DE04-4F46-B9C5-48911F3488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187" y="1882704"/>
              <a:ext cx="2239240" cy="1906318"/>
            </a:xfrm>
            <a:prstGeom prst="rect">
              <a:avLst/>
            </a:prstGeom>
          </p:spPr>
        </p:pic>
        <p:sp>
          <p:nvSpPr>
            <p:cNvPr id="30" name="テキスト ボックス 29">
              <a:extLst>
                <a:ext uri="{FF2B5EF4-FFF2-40B4-BE49-F238E27FC236}">
                  <a16:creationId xmlns:a16="http://schemas.microsoft.com/office/drawing/2014/main" id="{8ADF2270-DC5F-4E2A-B401-263938910AA9}"/>
                </a:ext>
              </a:extLst>
            </p:cNvPr>
            <p:cNvSpPr txBox="1"/>
            <p:nvPr/>
          </p:nvSpPr>
          <p:spPr>
            <a:xfrm>
              <a:off x="179513" y="2527762"/>
              <a:ext cx="4828478" cy="369332"/>
            </a:xfrm>
            <a:prstGeom prst="rect">
              <a:avLst/>
            </a:prstGeom>
            <a:noFill/>
          </p:spPr>
          <p:txBody>
            <a:bodyPr wrap="square">
              <a:spAutoFit/>
            </a:bodyPr>
            <a:lstStyle/>
            <a:p>
              <a:r>
                <a:rPr lang="en-US" altLang="ja-JP" dirty="0">
                  <a:hlinkClick r:id="rId4"/>
                </a:rPr>
                <a:t>https://u</a:t>
              </a:r>
              <a:r>
                <a:rPr kumimoji="1" lang="en-US" altLang="ja-JP" dirty="0">
                  <a:hlinkClick r:id="rId4"/>
                </a:rPr>
                <a:t>telecon.webex.com/</a:t>
              </a:r>
              <a:endParaRPr lang="ja-JP" altLang="en-US" dirty="0"/>
            </a:p>
          </p:txBody>
        </p:sp>
        <p:sp>
          <p:nvSpPr>
            <p:cNvPr id="12" name="正方形/長方形 11">
              <a:extLst>
                <a:ext uri="{FF2B5EF4-FFF2-40B4-BE49-F238E27FC236}">
                  <a16:creationId xmlns:a16="http://schemas.microsoft.com/office/drawing/2014/main" id="{8617501F-1DE2-4206-AEF3-605AFAFB51B3}"/>
                </a:ext>
              </a:extLst>
            </p:cNvPr>
            <p:cNvSpPr/>
            <p:nvPr/>
          </p:nvSpPr>
          <p:spPr>
            <a:xfrm>
              <a:off x="228826" y="186664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3" name="楕円 22">
              <a:extLst>
                <a:ext uri="{FF2B5EF4-FFF2-40B4-BE49-F238E27FC236}">
                  <a16:creationId xmlns:a16="http://schemas.microsoft.com/office/drawing/2014/main" id="{D0CDA87D-F040-4C9C-8BCA-08CB3798EF1F}"/>
                </a:ext>
              </a:extLst>
            </p:cNvPr>
            <p:cNvSpPr/>
            <p:nvPr/>
          </p:nvSpPr>
          <p:spPr>
            <a:xfrm>
              <a:off x="2013620" y="2179824"/>
              <a:ext cx="539080" cy="42595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C299C154-DC3E-45C7-9672-CA57F680146B}"/>
              </a:ext>
            </a:extLst>
          </p:cNvPr>
          <p:cNvGrpSpPr/>
          <p:nvPr/>
        </p:nvGrpSpPr>
        <p:grpSpPr>
          <a:xfrm>
            <a:off x="2758860" y="1268760"/>
            <a:ext cx="5815657" cy="2010114"/>
            <a:chOff x="2758860" y="1268760"/>
            <a:chExt cx="5815657" cy="2010114"/>
          </a:xfrm>
        </p:grpSpPr>
        <p:pic>
          <p:nvPicPr>
            <p:cNvPr id="31" name="図 3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ECB23499-AFA2-49C4-B135-E237978584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3" name="グループ化 2">
              <a:extLst>
                <a:ext uri="{FF2B5EF4-FFF2-40B4-BE49-F238E27FC236}">
                  <a16:creationId xmlns:a16="http://schemas.microsoft.com/office/drawing/2014/main" id="{7424C875-16A4-44B3-8782-2EBB2F38B118}"/>
                </a:ext>
              </a:extLst>
            </p:cNvPr>
            <p:cNvGrpSpPr/>
            <p:nvPr/>
          </p:nvGrpSpPr>
          <p:grpSpPr>
            <a:xfrm>
              <a:off x="2758860" y="1268760"/>
              <a:ext cx="4498622" cy="1426964"/>
              <a:chOff x="2758860" y="1268760"/>
              <a:chExt cx="4498622" cy="1426964"/>
            </a:xfrm>
          </p:grpSpPr>
          <p:cxnSp>
            <p:nvCxnSpPr>
              <p:cNvPr id="10" name="直線矢印コネクタ 9">
                <a:extLst>
                  <a:ext uri="{FF2B5EF4-FFF2-40B4-BE49-F238E27FC236}">
                    <a16:creationId xmlns:a16="http://schemas.microsoft.com/office/drawing/2014/main" id="{52861A13-4B45-4A6C-894A-10722AE7198E}"/>
                  </a:ext>
                </a:extLst>
              </p:cNvPr>
              <p:cNvCxnSpPr>
                <a:cxnSpLocks/>
              </p:cNvCxnSpPr>
              <p:nvPr/>
            </p:nvCxnSpPr>
            <p:spPr>
              <a:xfrm>
                <a:off x="2758860" y="2440649"/>
                <a:ext cx="336768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cxnSpLocks/>
                <a:stCxn id="19"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grpSp>
        <p:nvGrpSpPr>
          <p:cNvPr id="7" name="グループ化 6">
            <a:extLst>
              <a:ext uri="{FF2B5EF4-FFF2-40B4-BE49-F238E27FC236}">
                <a16:creationId xmlns:a16="http://schemas.microsoft.com/office/drawing/2014/main" id="{4551CD0E-7268-4B76-81F2-44D761C311E3}"/>
              </a:ext>
            </a:extLst>
          </p:cNvPr>
          <p:cNvGrpSpPr/>
          <p:nvPr/>
        </p:nvGrpSpPr>
        <p:grpSpPr>
          <a:xfrm>
            <a:off x="179513" y="4077072"/>
            <a:ext cx="5947028" cy="1944372"/>
            <a:chOff x="179513" y="4077072"/>
            <a:chExt cx="5947028" cy="1944372"/>
          </a:xfrm>
        </p:grpSpPr>
        <p:grpSp>
          <p:nvGrpSpPr>
            <p:cNvPr id="40" name="グループ化 39">
              <a:extLst>
                <a:ext uri="{FF2B5EF4-FFF2-40B4-BE49-F238E27FC236}">
                  <a16:creationId xmlns:a16="http://schemas.microsoft.com/office/drawing/2014/main" id="{1721FD6A-132D-4DE1-856F-82F7535EDEED}"/>
                </a:ext>
              </a:extLst>
            </p:cNvPr>
            <p:cNvGrpSpPr/>
            <p:nvPr/>
          </p:nvGrpSpPr>
          <p:grpSpPr>
            <a:xfrm>
              <a:off x="179513" y="4077072"/>
              <a:ext cx="5947028" cy="1907308"/>
              <a:chOff x="179513" y="4077072"/>
              <a:chExt cx="5947028" cy="1907308"/>
            </a:xfrm>
          </p:grpSpPr>
          <p:pic>
            <p:nvPicPr>
              <p:cNvPr id="38" name="図 37"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BD2225D-CCA8-48BA-BC87-CECB1A2ADA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977" y="4380846"/>
                <a:ext cx="2239240" cy="1603534"/>
              </a:xfrm>
              <a:prstGeom prst="rect">
                <a:avLst/>
              </a:prstGeom>
            </p:spPr>
          </p:pic>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8" name="グループ化 27">
              <a:extLst>
                <a:ext uri="{FF2B5EF4-FFF2-40B4-BE49-F238E27FC236}">
                  <a16:creationId xmlns:a16="http://schemas.microsoft.com/office/drawing/2014/main" id="{9A20E973-DE8F-4585-8FE9-35C93F4DA3B5}"/>
                </a:ext>
              </a:extLst>
            </p:cNvPr>
            <p:cNvGrpSpPr/>
            <p:nvPr/>
          </p:nvGrpSpPr>
          <p:grpSpPr>
            <a:xfrm>
              <a:off x="3743727" y="5082796"/>
              <a:ext cx="1332329" cy="938648"/>
              <a:chOff x="3743727" y="5082796"/>
              <a:chExt cx="1332329" cy="938648"/>
            </a:xfrm>
          </p:grpSpPr>
          <p:sp>
            <p:nvSpPr>
              <p:cNvPr id="29" name="テキスト ボックス 28">
                <a:extLst>
                  <a:ext uri="{FF2B5EF4-FFF2-40B4-BE49-F238E27FC236}">
                    <a16:creationId xmlns:a16="http://schemas.microsoft.com/office/drawing/2014/main" id="{ABF2959B-D601-4CBF-9D85-C2F5749453B9}"/>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2" name="図 31" descr="ノートパソコン, コンピュータ が含まれている画像&#10;&#10;自動的に生成された説明">
                <a:extLst>
                  <a:ext uri="{FF2B5EF4-FFF2-40B4-BE49-F238E27FC236}">
                    <a16:creationId xmlns:a16="http://schemas.microsoft.com/office/drawing/2014/main" id="{361939F3-492D-4E2E-A0B5-BC9D3E876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239716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F9A33F-140E-4BEE-96DD-041E1BE126C2}"/>
              </a:ext>
            </a:extLst>
          </p:cNvPr>
          <p:cNvSpPr>
            <a:spLocks noGrp="1"/>
          </p:cNvSpPr>
          <p:nvPr>
            <p:ph type="title"/>
          </p:nvPr>
        </p:nvSpPr>
        <p:spPr/>
        <p:txBody>
          <a:bodyPr/>
          <a:lstStyle/>
          <a:p>
            <a:r>
              <a:rPr lang="en-US" altLang="ja-JP" dirty="0"/>
              <a:t>s</a:t>
            </a:r>
            <a:r>
              <a:rPr kumimoji="1" lang="en-US" altLang="ja-JP" dirty="0"/>
              <a:t>li.do</a:t>
            </a:r>
            <a:endParaRPr kumimoji="1" lang="ja-JP" altLang="en-US" dirty="0"/>
          </a:p>
        </p:txBody>
      </p:sp>
      <p:sp>
        <p:nvSpPr>
          <p:cNvPr id="3" name="コンテンツ プレースホルダー 2">
            <a:extLst>
              <a:ext uri="{FF2B5EF4-FFF2-40B4-BE49-F238E27FC236}">
                <a16:creationId xmlns:a16="http://schemas.microsoft.com/office/drawing/2014/main" id="{61CC24CF-E82D-437C-9EAB-424F7F8B9580}"/>
              </a:ext>
            </a:extLst>
          </p:cNvPr>
          <p:cNvSpPr>
            <a:spLocks noGrp="1"/>
          </p:cNvSpPr>
          <p:nvPr>
            <p:ph idx="1"/>
          </p:nvPr>
        </p:nvSpPr>
        <p:spPr/>
        <p:txBody>
          <a:bodyPr/>
          <a:lstStyle/>
          <a:p>
            <a:r>
              <a:rPr lang="en-US" altLang="ja-JP" dirty="0"/>
              <a:t>Q&amp;A</a:t>
            </a:r>
            <a:r>
              <a:rPr lang="ja-JP" altLang="en-US" dirty="0"/>
              <a:t>、アンケート</a:t>
            </a:r>
            <a:r>
              <a:rPr kumimoji="1" lang="ja-JP" altLang="en-US" dirty="0"/>
              <a:t>ツール</a:t>
            </a:r>
            <a:endParaRPr kumimoji="1" lang="en-US" altLang="ja-JP" dirty="0"/>
          </a:p>
          <a:p>
            <a:pPr lvl="1"/>
            <a:r>
              <a:rPr lang="ja-JP" altLang="en-US" dirty="0"/>
              <a:t>これをすると学生がよく</a:t>
            </a:r>
            <a:r>
              <a:rPr lang="en-US" altLang="ja-JP" dirty="0"/>
              <a:t>Q</a:t>
            </a:r>
            <a:r>
              <a:rPr lang="ja-JP" altLang="en-US" dirty="0"/>
              <a:t>をするようになるという噂です</a:t>
            </a:r>
            <a:endParaRPr kumimoji="1" lang="en-US" altLang="ja-JP" dirty="0"/>
          </a:p>
          <a:p>
            <a:r>
              <a:rPr lang="en-US" altLang="ja-JP" dirty="0"/>
              <a:t>UTokyo Account</a:t>
            </a:r>
            <a:r>
              <a:rPr lang="ja-JP" altLang="en-US" dirty="0"/>
              <a:t>で有料機能が使えます（</a:t>
            </a:r>
            <a:r>
              <a:rPr lang="ja-JP" altLang="en-US" dirty="0">
                <a:hlinkClick r:id="rId2"/>
              </a:rPr>
              <a:t>説明</a:t>
            </a:r>
            <a:r>
              <a:rPr lang="ja-JP" altLang="en-US" dirty="0"/>
              <a:t>）</a:t>
            </a:r>
            <a:endParaRPr lang="en-US" altLang="ja-JP" dirty="0"/>
          </a:p>
          <a:p>
            <a:r>
              <a:rPr kumimoji="1" lang="ja-JP" altLang="en-US" dirty="0"/>
              <a:t>サインイン方法</a:t>
            </a:r>
            <a:endParaRPr kumimoji="1" lang="en-US" altLang="ja-JP" dirty="0"/>
          </a:p>
          <a:p>
            <a:pPr lvl="1"/>
            <a:r>
              <a:rPr kumimoji="1" lang="en-US" altLang="ja-JP" dirty="0"/>
              <a:t>Log in </a:t>
            </a:r>
            <a:r>
              <a:rPr kumimoji="1" lang="en-US" altLang="ja-JP" dirty="0">
                <a:sym typeface="Symbol" panose="05050102010706020507" pitchFamily="18" charset="2"/>
              </a:rPr>
              <a:t></a:t>
            </a:r>
            <a:r>
              <a:rPr kumimoji="1" lang="ja-JP" altLang="en-US" dirty="0"/>
              <a:t>                                     を選択</a:t>
            </a:r>
            <a:endParaRPr kumimoji="1" lang="en-US" altLang="ja-JP" dirty="0"/>
          </a:p>
          <a:p>
            <a:pPr lvl="1"/>
            <a:r>
              <a:rPr lang="ja-JP" altLang="en-US" dirty="0"/>
              <a:t>あとは</a:t>
            </a:r>
            <a:r>
              <a:rPr lang="en-US" altLang="ja-JP" dirty="0" err="1"/>
              <a:t>Webex</a:t>
            </a:r>
            <a:r>
              <a:rPr lang="ja-JP" altLang="en-US" dirty="0"/>
              <a:t>同様（</a:t>
            </a:r>
            <a:r>
              <a:rPr lang="en-US" altLang="ja-JP" dirty="0"/>
              <a:t>UTokyo Account</a:t>
            </a:r>
            <a:r>
              <a:rPr lang="ja-JP" altLang="en-US" dirty="0"/>
              <a:t>を利用）</a:t>
            </a:r>
            <a:endParaRPr kumimoji="1" lang="ja-JP" altLang="en-US" dirty="0"/>
          </a:p>
        </p:txBody>
      </p:sp>
      <p:sp>
        <p:nvSpPr>
          <p:cNvPr id="4" name="日付プレースホルダー 3">
            <a:extLst>
              <a:ext uri="{FF2B5EF4-FFF2-40B4-BE49-F238E27FC236}">
                <a16:creationId xmlns:a16="http://schemas.microsoft.com/office/drawing/2014/main" id="{98B11BCD-F0E5-4CDD-811F-87C304ACD22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B59A6012-C4DB-42F2-998A-94B85101F544}"/>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7F30B10-9CF0-448D-BF8B-1EE00D2AA3B6}"/>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pic>
        <p:nvPicPr>
          <p:cNvPr id="9" name="図 8" descr="ロゴ が含まれている画像&#10;&#10;自動的に生成された説明">
            <a:extLst>
              <a:ext uri="{FF2B5EF4-FFF2-40B4-BE49-F238E27FC236}">
                <a16:creationId xmlns:a16="http://schemas.microsoft.com/office/drawing/2014/main" id="{1042E7BE-64E3-428F-B8AA-65300D18F1D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699792" y="4581128"/>
            <a:ext cx="2736304" cy="576064"/>
          </a:xfrm>
          <a:prstGeom prst="rect">
            <a:avLst/>
          </a:prstGeom>
        </p:spPr>
      </p:pic>
    </p:spTree>
    <p:extLst>
      <p:ext uri="{BB962C8B-B14F-4D97-AF65-F5344CB8AC3E}">
        <p14:creationId xmlns:p14="http://schemas.microsoft.com/office/powerpoint/2010/main" val="100993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5FCE7-C2A7-48F9-BEF7-B8B35E40A71D}"/>
              </a:ext>
            </a:extLst>
          </p:cNvPr>
          <p:cNvSpPr>
            <a:spLocks noGrp="1"/>
          </p:cNvSpPr>
          <p:nvPr>
            <p:ph type="title"/>
          </p:nvPr>
        </p:nvSpPr>
        <p:spPr/>
        <p:txBody>
          <a:bodyPr/>
          <a:lstStyle/>
          <a:p>
            <a:r>
              <a:rPr lang="ja-JP" altLang="en-US" dirty="0"/>
              <a:t>サインイン方法</a:t>
            </a:r>
            <a:endParaRPr kumimoji="1" lang="ja-JP" altLang="en-US" dirty="0"/>
          </a:p>
        </p:txBody>
      </p:sp>
      <p:pic>
        <p:nvPicPr>
          <p:cNvPr id="30" name="コンテンツ プレースホルダー 29" descr="グラフィカル ユーザー インターフェイス, Web サイト&#10;&#10;自動的に生成された説明">
            <a:extLst>
              <a:ext uri="{FF2B5EF4-FFF2-40B4-BE49-F238E27FC236}">
                <a16:creationId xmlns:a16="http://schemas.microsoft.com/office/drawing/2014/main" id="{CDC6C55E-D285-4D20-9C90-9A77E4CF63B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137" y="1372554"/>
            <a:ext cx="2599753" cy="1900317"/>
          </a:xfrm>
        </p:spPr>
      </p:pic>
      <p:sp>
        <p:nvSpPr>
          <p:cNvPr id="4" name="日付プレースホルダー 3">
            <a:extLst>
              <a:ext uri="{FF2B5EF4-FFF2-40B4-BE49-F238E27FC236}">
                <a16:creationId xmlns:a16="http://schemas.microsoft.com/office/drawing/2014/main" id="{28AA42B0-30AE-4182-BBEB-E787C361E26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1171B3DC-50C4-40A9-AF72-F68FE770A241}"/>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2C90983-6937-464B-823C-A3A281CA1F2C}"/>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grpSp>
        <p:nvGrpSpPr>
          <p:cNvPr id="7" name="グループ化 6">
            <a:extLst>
              <a:ext uri="{FF2B5EF4-FFF2-40B4-BE49-F238E27FC236}">
                <a16:creationId xmlns:a16="http://schemas.microsoft.com/office/drawing/2014/main" id="{88EAAE2B-B9C8-4453-8147-9CEB9273BD92}"/>
              </a:ext>
            </a:extLst>
          </p:cNvPr>
          <p:cNvGrpSpPr/>
          <p:nvPr/>
        </p:nvGrpSpPr>
        <p:grpSpPr>
          <a:xfrm>
            <a:off x="3490070" y="3168465"/>
            <a:ext cx="4898354" cy="3140854"/>
            <a:chOff x="3490070" y="3168465"/>
            <a:chExt cx="4898354" cy="3140854"/>
          </a:xfrm>
        </p:grpSpPr>
        <p:pic>
          <p:nvPicPr>
            <p:cNvPr id="8" name="図 7" descr="utokyo-account.png">
              <a:extLst>
                <a:ext uri="{FF2B5EF4-FFF2-40B4-BE49-F238E27FC236}">
                  <a16:creationId xmlns:a16="http://schemas.microsoft.com/office/drawing/2014/main" id="{B00FB3FB-81C5-4D25-B4B9-111F626E9A72}"/>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9" name="直線矢印コネクタ 8">
              <a:extLst>
                <a:ext uri="{FF2B5EF4-FFF2-40B4-BE49-F238E27FC236}">
                  <a16:creationId xmlns:a16="http://schemas.microsoft.com/office/drawing/2014/main" id="{E36F977A-CF60-4891-A15E-7C66715E77C4}"/>
                </a:ext>
              </a:extLst>
            </p:cNvPr>
            <p:cNvCxnSpPr>
              <a:cxnSpLocks/>
              <a:endCxn id="8"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A9099D19-A763-4BDA-ADC3-24C42CAC50F2}"/>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1AFFFD7-D7FB-49F9-92D3-7881EB0812C3}"/>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12" name="直線コネクタ 11">
              <a:extLst>
                <a:ext uri="{FF2B5EF4-FFF2-40B4-BE49-F238E27FC236}">
                  <a16:creationId xmlns:a16="http://schemas.microsoft.com/office/drawing/2014/main" id="{B664E1DB-5050-429A-9225-3CF9C73FFA47}"/>
                </a:ext>
              </a:extLst>
            </p:cNvPr>
            <p:cNvCxnSpPr>
              <a:stCxn id="1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a:extLst>
              <a:ext uri="{FF2B5EF4-FFF2-40B4-BE49-F238E27FC236}">
                <a16:creationId xmlns:a16="http://schemas.microsoft.com/office/drawing/2014/main" id="{CAF29CA5-9901-4616-96C2-2B7B9E764FC7}"/>
              </a:ext>
            </a:extLst>
          </p:cNvPr>
          <p:cNvGrpSpPr/>
          <p:nvPr/>
        </p:nvGrpSpPr>
        <p:grpSpPr>
          <a:xfrm>
            <a:off x="251252" y="1330723"/>
            <a:ext cx="5040828" cy="1378197"/>
            <a:chOff x="251252" y="1330723"/>
            <a:chExt cx="5040828" cy="1378197"/>
          </a:xfrm>
        </p:grpSpPr>
        <p:sp>
          <p:nvSpPr>
            <p:cNvPr id="15" name="テキスト ボックス 14">
              <a:extLst>
                <a:ext uri="{FF2B5EF4-FFF2-40B4-BE49-F238E27FC236}">
                  <a16:creationId xmlns:a16="http://schemas.microsoft.com/office/drawing/2014/main" id="{5F42F6F0-BC9C-408E-ABC4-61B0108D74A5}"/>
                </a:ext>
              </a:extLst>
            </p:cNvPr>
            <p:cNvSpPr txBox="1"/>
            <p:nvPr/>
          </p:nvSpPr>
          <p:spPr>
            <a:xfrm>
              <a:off x="463602" y="2339588"/>
              <a:ext cx="4828478" cy="369332"/>
            </a:xfrm>
            <a:prstGeom prst="rect">
              <a:avLst/>
            </a:prstGeom>
            <a:noFill/>
          </p:spPr>
          <p:txBody>
            <a:bodyPr wrap="square">
              <a:spAutoFit/>
            </a:bodyPr>
            <a:lstStyle/>
            <a:p>
              <a:r>
                <a:rPr lang="en-US" altLang="ja-JP" dirty="0">
                  <a:hlinkClick r:id="rId4"/>
                </a:rPr>
                <a:t>https://sli.do</a:t>
              </a:r>
              <a:r>
                <a:rPr kumimoji="1" lang="en-US" altLang="ja-JP" dirty="0">
                  <a:hlinkClick r:id="rId4"/>
                </a:rPr>
                <a:t>/</a:t>
              </a:r>
              <a:endParaRPr lang="ja-JP" altLang="en-US" dirty="0"/>
            </a:p>
          </p:txBody>
        </p:sp>
        <p:sp>
          <p:nvSpPr>
            <p:cNvPr id="16" name="正方形/長方形 15">
              <a:extLst>
                <a:ext uri="{FF2B5EF4-FFF2-40B4-BE49-F238E27FC236}">
                  <a16:creationId xmlns:a16="http://schemas.microsoft.com/office/drawing/2014/main" id="{999F19B6-94DD-496A-99CE-9113C6957495}"/>
                </a:ext>
              </a:extLst>
            </p:cNvPr>
            <p:cNvSpPr/>
            <p:nvPr/>
          </p:nvSpPr>
          <p:spPr>
            <a:xfrm>
              <a:off x="251252" y="133072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17" name="楕円 16">
              <a:extLst>
                <a:ext uri="{FF2B5EF4-FFF2-40B4-BE49-F238E27FC236}">
                  <a16:creationId xmlns:a16="http://schemas.microsoft.com/office/drawing/2014/main" id="{BE33E7E8-FD15-4679-94B4-60A7FA0FDE16}"/>
                </a:ext>
              </a:extLst>
            </p:cNvPr>
            <p:cNvSpPr/>
            <p:nvPr/>
          </p:nvSpPr>
          <p:spPr>
            <a:xfrm>
              <a:off x="2195736" y="1490873"/>
              <a:ext cx="432048" cy="34138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3" name="図 32" descr="グラフィカル ユーザー インターフェイス, アプリケーション, Web サイト&#10;&#10;自動的に生成された説明">
            <a:extLst>
              <a:ext uri="{FF2B5EF4-FFF2-40B4-BE49-F238E27FC236}">
                <a16:creationId xmlns:a16="http://schemas.microsoft.com/office/drawing/2014/main" id="{C0E518A1-A495-42B9-BEC6-3B730F6199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702459" y="1721412"/>
            <a:ext cx="1687315" cy="2339955"/>
          </a:xfrm>
          <a:prstGeom prst="rect">
            <a:avLst/>
          </a:prstGeom>
        </p:spPr>
      </p:pic>
      <p:grpSp>
        <p:nvGrpSpPr>
          <p:cNvPr id="18" name="グループ化 17">
            <a:extLst>
              <a:ext uri="{FF2B5EF4-FFF2-40B4-BE49-F238E27FC236}">
                <a16:creationId xmlns:a16="http://schemas.microsoft.com/office/drawing/2014/main" id="{CF86492B-17EE-4546-BAFC-32FA3858BA07}"/>
              </a:ext>
            </a:extLst>
          </p:cNvPr>
          <p:cNvGrpSpPr/>
          <p:nvPr/>
        </p:nvGrpSpPr>
        <p:grpSpPr>
          <a:xfrm>
            <a:off x="3121010" y="1268760"/>
            <a:ext cx="5453507" cy="2010114"/>
            <a:chOff x="3121010" y="1268760"/>
            <a:chExt cx="5453507" cy="2010114"/>
          </a:xfrm>
        </p:grpSpPr>
        <p:pic>
          <p:nvPicPr>
            <p:cNvPr id="19" name="図 18"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6FDE5C3C-16C0-4CD1-9F59-4B8D75A306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20" name="グループ化 19">
              <a:extLst>
                <a:ext uri="{FF2B5EF4-FFF2-40B4-BE49-F238E27FC236}">
                  <a16:creationId xmlns:a16="http://schemas.microsoft.com/office/drawing/2014/main" id="{C7789627-CE4B-41BF-8857-F1FE3BAA1B2C}"/>
                </a:ext>
              </a:extLst>
            </p:cNvPr>
            <p:cNvGrpSpPr/>
            <p:nvPr/>
          </p:nvGrpSpPr>
          <p:grpSpPr>
            <a:xfrm>
              <a:off x="3121010" y="1268760"/>
              <a:ext cx="4136472" cy="1426964"/>
              <a:chOff x="3121010" y="1268760"/>
              <a:chExt cx="4136472" cy="1426964"/>
            </a:xfrm>
          </p:grpSpPr>
          <p:sp>
            <p:nvSpPr>
              <p:cNvPr id="22" name="正方形/長方形 21">
                <a:extLst>
                  <a:ext uri="{FF2B5EF4-FFF2-40B4-BE49-F238E27FC236}">
                    <a16:creationId xmlns:a16="http://schemas.microsoft.com/office/drawing/2014/main" id="{6B94E774-80E5-407D-B9A7-094C1E6C33BB}"/>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3" name="直線コネクタ 22">
                <a:extLst>
                  <a:ext uri="{FF2B5EF4-FFF2-40B4-BE49-F238E27FC236}">
                    <a16:creationId xmlns:a16="http://schemas.microsoft.com/office/drawing/2014/main" id="{FF7715CC-CBCC-4B22-B0AA-66D53C3FB041}"/>
                  </a:ext>
                </a:extLst>
              </p:cNvPr>
              <p:cNvCxnSpPr>
                <a:cxnSpLocks/>
                <a:stCxn id="22"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0E25E91-0B51-452B-9EE8-E476DD69DEA5}"/>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cxnSp>
            <p:nvCxnSpPr>
              <p:cNvPr id="21" name="直線矢印コネクタ 20">
                <a:extLst>
                  <a:ext uri="{FF2B5EF4-FFF2-40B4-BE49-F238E27FC236}">
                    <a16:creationId xmlns:a16="http://schemas.microsoft.com/office/drawing/2014/main" id="{F200548C-7992-471D-9D09-3952871C4C4A}"/>
                  </a:ext>
                </a:extLst>
              </p:cNvPr>
              <p:cNvCxnSpPr>
                <a:cxnSpLocks/>
              </p:cNvCxnSpPr>
              <p:nvPr/>
            </p:nvCxnSpPr>
            <p:spPr>
              <a:xfrm>
                <a:off x="4389774" y="2440649"/>
                <a:ext cx="1736767"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grpSp>
      <p:sp>
        <p:nvSpPr>
          <p:cNvPr id="35" name="楕円 34">
            <a:extLst>
              <a:ext uri="{FF2B5EF4-FFF2-40B4-BE49-F238E27FC236}">
                <a16:creationId xmlns:a16="http://schemas.microsoft.com/office/drawing/2014/main" id="{FB22D433-CDB8-4818-ACF9-10426D430B7F}"/>
              </a:ext>
            </a:extLst>
          </p:cNvPr>
          <p:cNvSpPr/>
          <p:nvPr/>
        </p:nvSpPr>
        <p:spPr>
          <a:xfrm>
            <a:off x="2927620" y="2584729"/>
            <a:ext cx="1140324" cy="2682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87E4F4EE-5D54-4D61-8E8E-FE7874EBE1CF}"/>
              </a:ext>
            </a:extLst>
          </p:cNvPr>
          <p:cNvCxnSpPr>
            <a:cxnSpLocks/>
          </p:cNvCxnSpPr>
          <p:nvPr/>
        </p:nvCxnSpPr>
        <p:spPr>
          <a:xfrm>
            <a:off x="2590800" y="1763902"/>
            <a:ext cx="906982" cy="80882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56EE76AB-0BFF-4224-A77D-2F91D7441579}"/>
              </a:ext>
            </a:extLst>
          </p:cNvPr>
          <p:cNvGrpSpPr/>
          <p:nvPr/>
        </p:nvGrpSpPr>
        <p:grpSpPr>
          <a:xfrm>
            <a:off x="179513" y="4077072"/>
            <a:ext cx="5947028" cy="1944372"/>
            <a:chOff x="179513" y="4077072"/>
            <a:chExt cx="5947028" cy="1944372"/>
          </a:xfrm>
        </p:grpSpPr>
        <p:grpSp>
          <p:nvGrpSpPr>
            <p:cNvPr id="14" name="グループ化 13">
              <a:extLst>
                <a:ext uri="{FF2B5EF4-FFF2-40B4-BE49-F238E27FC236}">
                  <a16:creationId xmlns:a16="http://schemas.microsoft.com/office/drawing/2014/main" id="{C5245628-BD83-4244-A2E4-037EF35C9EAA}"/>
                </a:ext>
              </a:extLst>
            </p:cNvPr>
            <p:cNvGrpSpPr/>
            <p:nvPr/>
          </p:nvGrpSpPr>
          <p:grpSpPr>
            <a:xfrm>
              <a:off x="179513" y="4077072"/>
              <a:ext cx="5947028" cy="1880327"/>
              <a:chOff x="179513" y="4077072"/>
              <a:chExt cx="5947028" cy="1880327"/>
            </a:xfrm>
          </p:grpSpPr>
          <p:pic>
            <p:nvPicPr>
              <p:cNvPr id="13" name="図 12" descr="グラフィカル ユーザー インターフェイス, アプリケーション, Web サイト&#10;&#10;自動的に生成された説明">
                <a:extLst>
                  <a:ext uri="{FF2B5EF4-FFF2-40B4-BE49-F238E27FC236}">
                    <a16:creationId xmlns:a16="http://schemas.microsoft.com/office/drawing/2014/main" id="{4641215A-F8AD-4222-A91C-76CCEBBC09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0362" y="4293096"/>
                <a:ext cx="2071438" cy="1664303"/>
              </a:xfrm>
              <a:prstGeom prst="rect">
                <a:avLst/>
              </a:prstGeom>
            </p:spPr>
          </p:pic>
          <p:grpSp>
            <p:nvGrpSpPr>
              <p:cNvPr id="25" name="グループ化 24">
                <a:extLst>
                  <a:ext uri="{FF2B5EF4-FFF2-40B4-BE49-F238E27FC236}">
                    <a16:creationId xmlns:a16="http://schemas.microsoft.com/office/drawing/2014/main" id="{13C9E723-CB1F-4318-8F14-677EE734E395}"/>
                  </a:ext>
                </a:extLst>
              </p:cNvPr>
              <p:cNvGrpSpPr/>
              <p:nvPr/>
            </p:nvGrpSpPr>
            <p:grpSpPr>
              <a:xfrm>
                <a:off x="179513" y="4077072"/>
                <a:ext cx="5947028" cy="1211185"/>
                <a:chOff x="179513" y="4077072"/>
                <a:chExt cx="5947028" cy="1211185"/>
              </a:xfrm>
            </p:grpSpPr>
            <p:cxnSp>
              <p:nvCxnSpPr>
                <p:cNvPr id="27" name="直線矢印コネクタ 26">
                  <a:extLst>
                    <a:ext uri="{FF2B5EF4-FFF2-40B4-BE49-F238E27FC236}">
                      <a16:creationId xmlns:a16="http://schemas.microsoft.com/office/drawing/2014/main" id="{39E4EE31-733E-4FDB-8B5E-192408E3C097}"/>
                    </a:ext>
                  </a:extLst>
                </p:cNvPr>
                <p:cNvCxnSpPr>
                  <a:stCxn id="8"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CEA63F2E-43E9-4480-8E3D-316AA535B927}"/>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grpSp>
          <p:nvGrpSpPr>
            <p:cNvPr id="32" name="グループ化 31">
              <a:extLst>
                <a:ext uri="{FF2B5EF4-FFF2-40B4-BE49-F238E27FC236}">
                  <a16:creationId xmlns:a16="http://schemas.microsoft.com/office/drawing/2014/main" id="{180B541A-D691-47BD-AABF-25668CE2611B}"/>
                </a:ext>
              </a:extLst>
            </p:cNvPr>
            <p:cNvGrpSpPr/>
            <p:nvPr/>
          </p:nvGrpSpPr>
          <p:grpSpPr>
            <a:xfrm>
              <a:off x="3743727" y="5082796"/>
              <a:ext cx="1332329" cy="938648"/>
              <a:chOff x="3743727" y="5082796"/>
              <a:chExt cx="1332329" cy="938648"/>
            </a:xfrm>
          </p:grpSpPr>
          <p:sp>
            <p:nvSpPr>
              <p:cNvPr id="34" name="テキスト ボックス 33">
                <a:extLst>
                  <a:ext uri="{FF2B5EF4-FFF2-40B4-BE49-F238E27FC236}">
                    <a16:creationId xmlns:a16="http://schemas.microsoft.com/office/drawing/2014/main" id="{0E7D8451-F583-46B8-ADCE-D61ECFA3BC1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7" name="図 36" descr="ノートパソコン, コンピュータ が含まれている画像&#10;&#10;自動的に生成された説明">
                <a:extLst>
                  <a:ext uri="{FF2B5EF4-FFF2-40B4-BE49-F238E27FC236}">
                    <a16:creationId xmlns:a16="http://schemas.microsoft.com/office/drawing/2014/main" id="{B92C7B81-C6C5-4CDB-87F1-8810A2257F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20326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CFCFD2-0D8D-41AB-83B4-243351A4720C}"/>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C8137C69-E387-4805-803B-93F982C9B926}"/>
              </a:ext>
            </a:extLst>
          </p:cNvPr>
          <p:cNvSpPr>
            <a:spLocks noGrp="1"/>
          </p:cNvSpPr>
          <p:nvPr>
            <p:ph idx="1"/>
          </p:nvPr>
        </p:nvSpPr>
        <p:spPr/>
        <p:txBody>
          <a:bodyPr>
            <a:normAutofit fontScale="92500"/>
          </a:bodyPr>
          <a:lstStyle/>
          <a:p>
            <a:r>
              <a:rPr kumimoji="1" lang="en-US" altLang="ja-JP" dirty="0"/>
              <a:t>Microsoft, Google</a:t>
            </a:r>
            <a:r>
              <a:rPr kumimoji="1" lang="ja-JP" altLang="en-US" dirty="0"/>
              <a:t>クラウド上のドキュメント共有を使いこなして業務効率改善</a:t>
            </a:r>
            <a:endParaRPr kumimoji="1" lang="en-US" altLang="ja-JP" dirty="0"/>
          </a:p>
          <a:p>
            <a:pPr lvl="1"/>
            <a:r>
              <a:rPr lang="ja-JP" altLang="en-US" dirty="0"/>
              <a:t>脱・添付ファイルたらいまわし</a:t>
            </a:r>
            <a:endParaRPr lang="en-US" altLang="ja-JP" dirty="0"/>
          </a:p>
          <a:p>
            <a:pPr lvl="1"/>
            <a:r>
              <a:rPr kumimoji="1" lang="ja-JP" altLang="en-US" dirty="0"/>
              <a:t>ついで</a:t>
            </a:r>
            <a:r>
              <a:rPr kumimoji="1" lang="ja-JP" altLang="en-US"/>
              <a:t>に撲滅（すべき）・</a:t>
            </a:r>
            <a:r>
              <a:rPr kumimoji="1" lang="en-US" altLang="ja-JP" dirty="0"/>
              <a:t>PPAP</a:t>
            </a:r>
          </a:p>
          <a:p>
            <a:r>
              <a:rPr lang="ja-JP" altLang="en-US" dirty="0"/>
              <a:t>メール送信者セキュリティ（情報漏洩防止）</a:t>
            </a:r>
            <a:endParaRPr lang="en-US" altLang="ja-JP" dirty="0"/>
          </a:p>
          <a:p>
            <a:pPr lvl="1"/>
            <a:r>
              <a:rPr kumimoji="1" lang="ja-JP" altLang="en-US" dirty="0"/>
              <a:t>クラウド上でしっかりアクセス権を管理</a:t>
            </a:r>
            <a:endParaRPr kumimoji="1" lang="en-US" altLang="ja-JP" dirty="0"/>
          </a:p>
          <a:p>
            <a:r>
              <a:rPr kumimoji="1" lang="ja-JP" altLang="en-US" dirty="0"/>
              <a:t>メール受信者セキュリティ（マルウェア・フィッシング対策）</a:t>
            </a:r>
            <a:r>
              <a:rPr kumimoji="1" lang="en-US" altLang="ja-JP" dirty="0"/>
              <a:t>… </a:t>
            </a:r>
          </a:p>
          <a:p>
            <a:pPr lvl="1"/>
            <a:r>
              <a:rPr kumimoji="1" lang="ja-JP" altLang="en-US" dirty="0"/>
              <a:t>組織内は脱・メール</a:t>
            </a:r>
            <a:r>
              <a:rPr lang="ja-JP" altLang="en-US" dirty="0"/>
              <a:t>？</a:t>
            </a:r>
            <a:endParaRPr lang="en-US" altLang="ja-JP" dirty="0"/>
          </a:p>
        </p:txBody>
      </p:sp>
      <p:sp>
        <p:nvSpPr>
          <p:cNvPr id="4" name="日付プレースホルダー 3">
            <a:extLst>
              <a:ext uri="{FF2B5EF4-FFF2-40B4-BE49-F238E27FC236}">
                <a16:creationId xmlns:a16="http://schemas.microsoft.com/office/drawing/2014/main" id="{18B53097-9048-462E-B48F-244DF299B15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ED44A2D6-5981-4C04-8E46-96DD4F2F3B85}"/>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1FB97D-8CEE-458A-9228-835604CFAA6F}"/>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spTree>
    <p:extLst>
      <p:ext uri="{BB962C8B-B14F-4D97-AF65-F5344CB8AC3E}">
        <p14:creationId xmlns:p14="http://schemas.microsoft.com/office/powerpoint/2010/main" val="3864205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4BB637-310F-4FF1-8AAC-8F83D746EEB3}"/>
              </a:ext>
            </a:extLst>
          </p:cNvPr>
          <p:cNvSpPr>
            <a:spLocks noGrp="1"/>
          </p:cNvSpPr>
          <p:nvPr>
            <p:ph type="title"/>
          </p:nvPr>
        </p:nvSpPr>
        <p:spPr>
          <a:xfrm>
            <a:off x="179512" y="274638"/>
            <a:ext cx="6373688" cy="1143000"/>
          </a:xfrm>
        </p:spPr>
        <p:txBody>
          <a:bodyPr>
            <a:normAutofit/>
          </a:bodyPr>
          <a:lstStyle/>
          <a:p>
            <a:r>
              <a:rPr kumimoji="1" lang="ja-JP" altLang="en-US" dirty="0"/>
              <a:t>ついでに</a:t>
            </a:r>
            <a:r>
              <a:rPr kumimoji="1" lang="en-US" altLang="ja-JP" dirty="0"/>
              <a:t>Zoom URL</a:t>
            </a:r>
            <a:r>
              <a:rPr kumimoji="1" lang="ja-JP" altLang="en-US" dirty="0"/>
              <a:t>も</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A944041-9F93-4B5A-BC43-124142E41129}"/>
              </a:ext>
            </a:extLst>
          </p:cNvPr>
          <p:cNvSpPr>
            <a:spLocks noGrp="1"/>
          </p:cNvSpPr>
          <p:nvPr>
            <p:ph idx="1"/>
          </p:nvPr>
        </p:nvSpPr>
        <p:spPr>
          <a:xfrm>
            <a:off x="457200" y="1844824"/>
            <a:ext cx="8435280" cy="4525963"/>
          </a:xfrm>
        </p:spPr>
        <p:txBody>
          <a:bodyPr>
            <a:normAutofit fontScale="92500"/>
          </a:bodyPr>
          <a:lstStyle/>
          <a:p>
            <a:r>
              <a:rPr kumimoji="1" lang="ja-JP" altLang="en-US" dirty="0">
                <a:solidFill>
                  <a:srgbClr val="FF0000"/>
                </a:solidFill>
              </a:rPr>
              <a:t>メールで</a:t>
            </a:r>
            <a:r>
              <a:rPr kumimoji="1" lang="en-US" altLang="ja-JP" dirty="0">
                <a:solidFill>
                  <a:srgbClr val="FF0000"/>
                </a:solidFill>
              </a:rPr>
              <a:t>URL</a:t>
            </a:r>
            <a:r>
              <a:rPr kumimoji="1" lang="ja-JP" altLang="en-US" dirty="0">
                <a:solidFill>
                  <a:srgbClr val="FF0000"/>
                </a:solidFill>
              </a:rPr>
              <a:t>送信</a:t>
            </a:r>
            <a:r>
              <a:rPr kumimoji="1" lang="ja-JP" altLang="en-US" dirty="0"/>
              <a:t> </a:t>
            </a:r>
            <a:r>
              <a:rPr kumimoji="1" lang="ja-JP" altLang="en-US" dirty="0">
                <a:solidFill>
                  <a:srgbClr val="00B050"/>
                </a:solidFill>
                <a:sym typeface="Symbol" panose="05050102010706020507" pitchFamily="18" charset="2"/>
              </a:rPr>
              <a:t> </a:t>
            </a:r>
            <a:r>
              <a:rPr kumimoji="1" lang="ja-JP" altLang="en-US" dirty="0">
                <a:solidFill>
                  <a:srgbClr val="00B050"/>
                </a:solidFill>
              </a:rPr>
              <a:t>カレンダー</a:t>
            </a:r>
            <a:r>
              <a:rPr lang="ja-JP" altLang="en-US" dirty="0">
                <a:solidFill>
                  <a:srgbClr val="00B050"/>
                </a:solidFill>
              </a:rPr>
              <a:t>で招待</a:t>
            </a:r>
            <a:endParaRPr lang="en-US" altLang="ja-JP" dirty="0">
              <a:solidFill>
                <a:srgbClr val="00B050"/>
              </a:solidFill>
            </a:endParaRPr>
          </a:p>
          <a:p>
            <a:r>
              <a:rPr kumimoji="1" lang="ja-JP" altLang="en-US" dirty="0">
                <a:solidFill>
                  <a:srgbClr val="00B050"/>
                </a:solidFill>
              </a:rPr>
              <a:t>会議に参加しようと思ってメールを検索、なかなか見つからない </a:t>
            </a:r>
            <a:r>
              <a:rPr kumimoji="1" lang="en-US" altLang="ja-JP" dirty="0">
                <a:solidFill>
                  <a:srgbClr val="00B050"/>
                </a:solidFill>
              </a:rPr>
              <a:t>… </a:t>
            </a:r>
            <a:r>
              <a:rPr lang="ja-JP" altLang="en-US" dirty="0">
                <a:solidFill>
                  <a:srgbClr val="00B050"/>
                </a:solidFill>
              </a:rPr>
              <a:t>を撲滅</a:t>
            </a:r>
            <a:endParaRPr lang="en-US" altLang="ja-JP" dirty="0">
              <a:solidFill>
                <a:srgbClr val="00B050"/>
              </a:solidFill>
            </a:endParaRPr>
          </a:p>
          <a:p>
            <a:pPr lvl="1"/>
            <a:r>
              <a:rPr kumimoji="1" lang="en-US" altLang="ja-JP" dirty="0"/>
              <a:t>Google</a:t>
            </a:r>
            <a:r>
              <a:rPr kumimoji="1" lang="ja-JP" altLang="en-US" dirty="0"/>
              <a:t>カレンダー：ゲストを招待</a:t>
            </a:r>
            <a:endParaRPr kumimoji="1" lang="en-US" altLang="ja-JP" dirty="0"/>
          </a:p>
          <a:p>
            <a:pPr lvl="1"/>
            <a:r>
              <a:rPr lang="en-US" altLang="ja-JP" dirty="0"/>
              <a:t>Outlook</a:t>
            </a:r>
            <a:r>
              <a:rPr lang="ja-JP" altLang="en-US" dirty="0"/>
              <a:t>カレンダー：参加者を招待</a:t>
            </a:r>
            <a:endParaRPr lang="en-US" altLang="ja-JP" dirty="0"/>
          </a:p>
          <a:p>
            <a:r>
              <a:rPr kumimoji="1" lang="ja-JP" altLang="en-US" dirty="0"/>
              <a:t>メールが送られるとともに、ボタン一つで受け取った人のカレンダーにも追加されます</a:t>
            </a:r>
            <a:endParaRPr kumimoji="1" lang="en-US" altLang="ja-JP" dirty="0"/>
          </a:p>
          <a:p>
            <a:r>
              <a:rPr lang="ja-JP" altLang="en-US" dirty="0"/>
              <a:t>カレンダーの予定にボタン一つで</a:t>
            </a:r>
            <a:r>
              <a:rPr lang="en-US" altLang="ja-JP" dirty="0"/>
              <a:t>Zoom</a:t>
            </a:r>
            <a:r>
              <a:rPr lang="ja-JP" altLang="en-US" dirty="0"/>
              <a:t>をスケジュールするプラグインもあります</a:t>
            </a:r>
            <a:endParaRPr kumimoji="1" lang="en-US" altLang="ja-JP" dirty="0"/>
          </a:p>
        </p:txBody>
      </p:sp>
      <p:sp>
        <p:nvSpPr>
          <p:cNvPr id="4" name="日付プレースホルダー 3">
            <a:extLst>
              <a:ext uri="{FF2B5EF4-FFF2-40B4-BE49-F238E27FC236}">
                <a16:creationId xmlns:a16="http://schemas.microsoft.com/office/drawing/2014/main" id="{AAAC42D8-196D-47B7-8962-7737CEA174ED}"/>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8B81CDEF-F5F1-40D5-B82C-F57AF1B59DF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4BB104C-08BE-4E17-98A8-98D7FDC4F746}"/>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97106338-9845-4B8F-86B2-88F7A2309B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31738"/>
            <a:ext cx="2315749" cy="1736812"/>
          </a:xfrm>
          <a:prstGeom prst="rect">
            <a:avLst/>
          </a:prstGeom>
        </p:spPr>
      </p:pic>
    </p:spTree>
    <p:extLst>
      <p:ext uri="{BB962C8B-B14F-4D97-AF65-F5344CB8AC3E}">
        <p14:creationId xmlns:p14="http://schemas.microsoft.com/office/powerpoint/2010/main" val="886237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99562B-BDD4-4191-A244-5A0D45C1E370}"/>
              </a:ext>
            </a:extLst>
          </p:cNvPr>
          <p:cNvSpPr>
            <a:spLocks noGrp="1"/>
          </p:cNvSpPr>
          <p:nvPr>
            <p:ph type="title"/>
          </p:nvPr>
        </p:nvSpPr>
        <p:spPr/>
        <p:txBody>
          <a:bodyPr/>
          <a:lstStyle/>
          <a:p>
            <a:r>
              <a:rPr kumimoji="1" lang="en-US" altLang="ja-JP" dirty="0"/>
              <a:t>M</a:t>
            </a:r>
            <a:r>
              <a:rPr lang="ja-JP" altLang="en-US" dirty="0"/>
              <a:t> と </a:t>
            </a:r>
            <a:r>
              <a:rPr lang="en-US" altLang="ja-JP" dirty="0"/>
              <a:t>G </a:t>
            </a:r>
            <a:r>
              <a:rPr lang="ja-JP" altLang="en-US" dirty="0"/>
              <a:t>整理</a:t>
            </a:r>
            <a:endParaRPr kumimoji="1" lang="ja-JP" altLang="en-US" dirty="0"/>
          </a:p>
        </p:txBody>
      </p:sp>
      <p:sp>
        <p:nvSpPr>
          <p:cNvPr id="4" name="日付プレースホルダー 3">
            <a:extLst>
              <a:ext uri="{FF2B5EF4-FFF2-40B4-BE49-F238E27FC236}">
                <a16:creationId xmlns:a16="http://schemas.microsoft.com/office/drawing/2014/main" id="{DE88C0DA-F7B2-4B78-BADD-A9E3EEF4B527}"/>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7073C1B-AACC-45E8-B0BC-5E45B90BDB5B}"/>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8DD994DB-B8C9-43B0-BA43-7E92A50D5A81}"/>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graphicFrame>
        <p:nvGraphicFramePr>
          <p:cNvPr id="10" name="表 10">
            <a:extLst>
              <a:ext uri="{FF2B5EF4-FFF2-40B4-BE49-F238E27FC236}">
                <a16:creationId xmlns:a16="http://schemas.microsoft.com/office/drawing/2014/main" id="{24687996-0552-4AB0-91EF-E0D8337ABE95}"/>
              </a:ext>
            </a:extLst>
          </p:cNvPr>
          <p:cNvGraphicFramePr>
            <a:graphicFrameLocks noGrp="1"/>
          </p:cNvGraphicFramePr>
          <p:nvPr>
            <p:ph idx="1"/>
          </p:nvPr>
        </p:nvGraphicFramePr>
        <p:xfrm>
          <a:off x="179512" y="1500188"/>
          <a:ext cx="8856984" cy="2865120"/>
        </p:xfrm>
        <a:graphic>
          <a:graphicData uri="http://schemas.openxmlformats.org/drawingml/2006/table">
            <a:tbl>
              <a:tblPr firstRow="1" bandRow="1">
                <a:tableStyleId>{5C22544A-7EE6-4342-B048-85BDC9FD1C3A}</a:tableStyleId>
              </a:tblPr>
              <a:tblGrid>
                <a:gridCol w="2578044">
                  <a:extLst>
                    <a:ext uri="{9D8B030D-6E8A-4147-A177-3AD203B41FA5}">
                      <a16:colId xmlns:a16="http://schemas.microsoft.com/office/drawing/2014/main" val="3502619273"/>
                    </a:ext>
                  </a:extLst>
                </a:gridCol>
                <a:gridCol w="3139470">
                  <a:extLst>
                    <a:ext uri="{9D8B030D-6E8A-4147-A177-3AD203B41FA5}">
                      <a16:colId xmlns:a16="http://schemas.microsoft.com/office/drawing/2014/main" val="1417132235"/>
                    </a:ext>
                  </a:extLst>
                </a:gridCol>
                <a:gridCol w="3139470">
                  <a:extLst>
                    <a:ext uri="{9D8B030D-6E8A-4147-A177-3AD203B41FA5}">
                      <a16:colId xmlns:a16="http://schemas.microsoft.com/office/drawing/2014/main" val="1355217526"/>
                    </a:ext>
                  </a:extLst>
                </a:gridCol>
              </a:tblGrid>
              <a:tr h="370840">
                <a:tc>
                  <a:txBody>
                    <a:bodyPr/>
                    <a:lstStyle/>
                    <a:p>
                      <a:endParaRPr kumimoji="1" lang="ja-JP" altLang="en-US"/>
                    </a:p>
                  </a:txBody>
                  <a:tcPr/>
                </a:tc>
                <a:tc>
                  <a:txBody>
                    <a:bodyPr/>
                    <a:lstStyle/>
                    <a:p>
                      <a:r>
                        <a:rPr kumimoji="1" lang="en-US" altLang="ja-JP" dirty="0"/>
                        <a:t>M</a:t>
                      </a:r>
                      <a:r>
                        <a:rPr kumimoji="1" lang="ja-JP" altLang="en-US" dirty="0"/>
                        <a:t>社</a:t>
                      </a:r>
                    </a:p>
                  </a:txBody>
                  <a:tcPr/>
                </a:tc>
                <a:tc>
                  <a:txBody>
                    <a:bodyPr/>
                    <a:lstStyle/>
                    <a:p>
                      <a:r>
                        <a:rPr kumimoji="1" lang="en-US" altLang="ja-JP" dirty="0"/>
                        <a:t>G</a:t>
                      </a:r>
                      <a:r>
                        <a:rPr kumimoji="1" lang="ja-JP" altLang="en-US" dirty="0"/>
                        <a:t>社</a:t>
                      </a:r>
                    </a:p>
                  </a:txBody>
                  <a:tcPr/>
                </a:tc>
                <a:extLst>
                  <a:ext uri="{0D108BD9-81ED-4DB2-BD59-A6C34878D82A}">
                    <a16:rowId xmlns:a16="http://schemas.microsoft.com/office/drawing/2014/main" val="3261051779"/>
                  </a:ext>
                </a:extLst>
              </a:tr>
              <a:tr h="370840">
                <a:tc>
                  <a:txBody>
                    <a:bodyPr/>
                    <a:lstStyle/>
                    <a:p>
                      <a:r>
                        <a:rPr kumimoji="1" lang="ja-JP" altLang="en-US" dirty="0"/>
                        <a:t>ファイル共有</a:t>
                      </a:r>
                    </a:p>
                  </a:txBody>
                  <a:tcPr/>
                </a:tc>
                <a:tc>
                  <a:txBody>
                    <a:bodyPr/>
                    <a:lstStyle/>
                    <a:p>
                      <a:r>
                        <a:rPr kumimoji="1" lang="en-US" altLang="ja-JP" dirty="0"/>
                        <a:t>OneDrive</a:t>
                      </a:r>
                      <a:endParaRPr kumimoji="1" lang="ja-JP" altLang="en-US" dirty="0"/>
                    </a:p>
                  </a:txBody>
                  <a:tcPr/>
                </a:tc>
                <a:tc>
                  <a:txBody>
                    <a:bodyPr/>
                    <a:lstStyle/>
                    <a:p>
                      <a:r>
                        <a:rPr kumimoji="1" lang="en-US" altLang="ja-JP" dirty="0"/>
                        <a:t>Google Drive</a:t>
                      </a:r>
                      <a:endParaRPr kumimoji="1" lang="ja-JP" altLang="en-US" dirty="0"/>
                    </a:p>
                  </a:txBody>
                  <a:tcPr/>
                </a:tc>
                <a:extLst>
                  <a:ext uri="{0D108BD9-81ED-4DB2-BD59-A6C34878D82A}">
                    <a16:rowId xmlns:a16="http://schemas.microsoft.com/office/drawing/2014/main" val="1168393993"/>
                  </a:ext>
                </a:extLst>
              </a:tr>
              <a:tr h="370840">
                <a:tc>
                  <a:txBody>
                    <a:bodyPr/>
                    <a:lstStyle/>
                    <a:p>
                      <a:r>
                        <a:rPr kumimoji="1" lang="ja-JP" altLang="en-US" dirty="0"/>
                        <a:t>オフィス系ソフト</a:t>
                      </a:r>
                    </a:p>
                  </a:txBody>
                  <a:tcPr/>
                </a:tc>
                <a:tc>
                  <a:txBody>
                    <a:bodyPr/>
                    <a:lstStyle/>
                    <a:p>
                      <a:r>
                        <a:rPr kumimoji="1" lang="en-US" altLang="ja-JP" dirty="0"/>
                        <a:t>Word, Excel, PowerPoint</a:t>
                      </a:r>
                      <a:endParaRPr kumimoji="1" lang="ja-JP" altLang="en-US" dirty="0"/>
                    </a:p>
                  </a:txBody>
                  <a:tcPr/>
                </a:tc>
                <a:tc>
                  <a:txBody>
                    <a:bodyPr/>
                    <a:lstStyle/>
                    <a:p>
                      <a:r>
                        <a:rPr kumimoji="1" lang="en-US" altLang="ja-JP" dirty="0"/>
                        <a:t>Google</a:t>
                      </a:r>
                      <a:r>
                        <a:rPr kumimoji="1" lang="ja-JP" altLang="en-US" dirty="0"/>
                        <a:t>ドキュメント、スプレッドシート、スライド</a:t>
                      </a:r>
                    </a:p>
                  </a:txBody>
                  <a:tcPr/>
                </a:tc>
                <a:extLst>
                  <a:ext uri="{0D108BD9-81ED-4DB2-BD59-A6C34878D82A}">
                    <a16:rowId xmlns:a16="http://schemas.microsoft.com/office/drawing/2014/main" val="4276310004"/>
                  </a:ext>
                </a:extLst>
              </a:tr>
              <a:tr h="370840">
                <a:tc>
                  <a:txBody>
                    <a:bodyPr/>
                    <a:lstStyle/>
                    <a:p>
                      <a:r>
                        <a:rPr kumimoji="1" lang="en-US" altLang="ja-JP" dirty="0"/>
                        <a:t>Web</a:t>
                      </a:r>
                      <a:r>
                        <a:rPr kumimoji="1" lang="ja-JP" altLang="en-US" dirty="0"/>
                        <a:t>会議</a:t>
                      </a:r>
                    </a:p>
                  </a:txBody>
                  <a:tcPr/>
                </a:tc>
                <a:tc>
                  <a:txBody>
                    <a:bodyPr/>
                    <a:lstStyle/>
                    <a:p>
                      <a:r>
                        <a:rPr kumimoji="1" lang="en-US" altLang="ja-JP" dirty="0"/>
                        <a:t>Teams</a:t>
                      </a:r>
                      <a:r>
                        <a:rPr kumimoji="1" lang="ja-JP" altLang="en-US" dirty="0"/>
                        <a:t>（教職員のみ）</a:t>
                      </a:r>
                    </a:p>
                  </a:txBody>
                  <a:tcPr/>
                </a:tc>
                <a:tc>
                  <a:txBody>
                    <a:bodyPr/>
                    <a:lstStyle/>
                    <a:p>
                      <a:r>
                        <a:rPr kumimoji="1" lang="en-US" altLang="ja-JP" dirty="0"/>
                        <a:t>Google Meet</a:t>
                      </a:r>
                      <a:endParaRPr kumimoji="1" lang="ja-JP" altLang="en-US" dirty="0"/>
                    </a:p>
                  </a:txBody>
                  <a:tcPr/>
                </a:tc>
                <a:extLst>
                  <a:ext uri="{0D108BD9-81ED-4DB2-BD59-A6C34878D82A}">
                    <a16:rowId xmlns:a16="http://schemas.microsoft.com/office/drawing/2014/main" val="3957727634"/>
                  </a:ext>
                </a:extLst>
              </a:tr>
              <a:tr h="370840">
                <a:tc>
                  <a:txBody>
                    <a:bodyPr/>
                    <a:lstStyle/>
                    <a:p>
                      <a:r>
                        <a:rPr kumimoji="1" lang="ja-JP" altLang="en-US" dirty="0"/>
                        <a:t>アンケート・クイズ</a:t>
                      </a:r>
                    </a:p>
                  </a:txBody>
                  <a:tcPr/>
                </a:tc>
                <a:tc>
                  <a:txBody>
                    <a:bodyPr/>
                    <a:lstStyle/>
                    <a:p>
                      <a:r>
                        <a:rPr kumimoji="1" lang="en-US" altLang="ja-JP" dirty="0"/>
                        <a:t>MS Forms</a:t>
                      </a:r>
                      <a:endParaRPr kumimoji="1" lang="ja-JP" altLang="en-US" dirty="0"/>
                    </a:p>
                  </a:txBody>
                  <a:tcPr/>
                </a:tc>
                <a:tc>
                  <a:txBody>
                    <a:bodyPr/>
                    <a:lstStyle/>
                    <a:p>
                      <a:r>
                        <a:rPr kumimoji="1" lang="en-US" altLang="ja-JP" dirty="0"/>
                        <a:t>Google Form</a:t>
                      </a:r>
                      <a:endParaRPr kumimoji="1" lang="ja-JP" altLang="en-US" dirty="0"/>
                    </a:p>
                  </a:txBody>
                  <a:tcPr/>
                </a:tc>
                <a:extLst>
                  <a:ext uri="{0D108BD9-81ED-4DB2-BD59-A6C34878D82A}">
                    <a16:rowId xmlns:a16="http://schemas.microsoft.com/office/drawing/2014/main" val="193598984"/>
                  </a:ext>
                </a:extLst>
              </a:tr>
              <a:tr h="370840">
                <a:tc>
                  <a:txBody>
                    <a:bodyPr/>
                    <a:lstStyle/>
                    <a:p>
                      <a:r>
                        <a:rPr kumimoji="1" lang="en-US" altLang="ja-JP" dirty="0"/>
                        <a:t>LMS</a:t>
                      </a:r>
                      <a:r>
                        <a:rPr kumimoji="1" lang="ja-JP" altLang="en-US" dirty="0"/>
                        <a:t>相当機能</a:t>
                      </a:r>
                    </a:p>
                  </a:txBody>
                  <a:tcPr/>
                </a:tc>
                <a:tc>
                  <a:txBody>
                    <a:bodyPr/>
                    <a:lstStyle/>
                    <a:p>
                      <a:r>
                        <a:rPr kumimoji="1" lang="en-US" altLang="ja-JP" dirty="0"/>
                        <a:t>Class Notebook</a:t>
                      </a:r>
                      <a:endParaRPr kumimoji="1" lang="ja-JP" altLang="en-US" dirty="0"/>
                    </a:p>
                  </a:txBody>
                  <a:tcPr/>
                </a:tc>
                <a:tc>
                  <a:txBody>
                    <a:bodyPr/>
                    <a:lstStyle/>
                    <a:p>
                      <a:r>
                        <a:rPr kumimoji="1" lang="en-US" altLang="ja-JP" dirty="0"/>
                        <a:t>Google Classroom</a:t>
                      </a:r>
                      <a:endParaRPr kumimoji="1" lang="ja-JP" altLang="en-US" dirty="0"/>
                    </a:p>
                  </a:txBody>
                  <a:tcPr/>
                </a:tc>
                <a:extLst>
                  <a:ext uri="{0D108BD9-81ED-4DB2-BD59-A6C34878D82A}">
                    <a16:rowId xmlns:a16="http://schemas.microsoft.com/office/drawing/2014/main" val="438228984"/>
                  </a:ext>
                </a:extLst>
              </a:tr>
              <a:tr h="370840">
                <a:tc>
                  <a:txBody>
                    <a:bodyPr/>
                    <a:lstStyle/>
                    <a:p>
                      <a:r>
                        <a:rPr kumimoji="1" lang="ja-JP" altLang="en-US" dirty="0"/>
                        <a:t>本学アカウント</a:t>
                      </a:r>
                    </a:p>
                  </a:txBody>
                  <a:tcPr/>
                </a:tc>
                <a:tc>
                  <a:txBody>
                    <a:bodyPr/>
                    <a:lstStyle/>
                    <a:p>
                      <a:r>
                        <a:rPr kumimoji="1" lang="en-US" altLang="ja-JP" dirty="0"/>
                        <a:t>10</a:t>
                      </a:r>
                      <a:r>
                        <a:rPr kumimoji="1" lang="ja-JP" altLang="en-US" dirty="0"/>
                        <a:t>桁</a:t>
                      </a:r>
                      <a:r>
                        <a:rPr kumimoji="1" lang="en-US" altLang="ja-JP" dirty="0"/>
                        <a:t>@utac.u-tokyo.ac.jp</a:t>
                      </a:r>
                      <a:endParaRPr kumimoji="1" lang="ja-JP" altLang="en-US" dirty="0"/>
                    </a:p>
                  </a:txBody>
                  <a:tcPr/>
                </a:tc>
                <a:tc>
                  <a:txBody>
                    <a:bodyPr/>
                    <a:lstStyle/>
                    <a:p>
                      <a:r>
                        <a:rPr kumimoji="1" lang="ja-JP" altLang="en-US" dirty="0"/>
                        <a:t>文字列</a:t>
                      </a:r>
                      <a:r>
                        <a:rPr kumimoji="1" lang="en-US" altLang="ja-JP" dirty="0"/>
                        <a:t>@g.ecc.u-tokyo.ac.jp</a:t>
                      </a:r>
                      <a:endParaRPr kumimoji="1" lang="ja-JP" altLang="en-US" dirty="0"/>
                    </a:p>
                  </a:txBody>
                  <a:tcPr/>
                </a:tc>
                <a:extLst>
                  <a:ext uri="{0D108BD9-81ED-4DB2-BD59-A6C34878D82A}">
                    <a16:rowId xmlns:a16="http://schemas.microsoft.com/office/drawing/2014/main" val="1056618288"/>
                  </a:ext>
                </a:extLst>
              </a:tr>
            </a:tbl>
          </a:graphicData>
        </a:graphic>
      </p:graphicFrame>
      <p:sp>
        <p:nvSpPr>
          <p:cNvPr id="3" name="Text Placeholder 2">
            <a:extLst>
              <a:ext uri="{FF2B5EF4-FFF2-40B4-BE49-F238E27FC236}">
                <a16:creationId xmlns:a16="http://schemas.microsoft.com/office/drawing/2014/main" id="{3D28F7F4-FF8E-45C9-8F46-4044A9A72656}"/>
              </a:ext>
            </a:extLst>
          </p:cNvPr>
          <p:cNvSpPr>
            <a:spLocks noGrp="1"/>
          </p:cNvSpPr>
          <p:nvPr>
            <p:ph type="body" idx="4294967295"/>
          </p:nvPr>
        </p:nvSpPr>
        <p:spPr>
          <a:xfrm>
            <a:off x="457200" y="4509120"/>
            <a:ext cx="8229600" cy="1143001"/>
          </a:xfrm>
        </p:spPr>
        <p:txBody>
          <a:bodyPr>
            <a:normAutofit/>
          </a:bodyPr>
          <a:lstStyle/>
          <a:p>
            <a:r>
              <a:rPr kumimoji="1" lang="ja-JP" altLang="en-US" dirty="0"/>
              <a:t>知っておくべき大きな違いは</a:t>
            </a:r>
            <a:r>
              <a:rPr kumimoji="1" lang="en-US" altLang="ja-JP" dirty="0"/>
              <a:t>Google</a:t>
            </a:r>
            <a:r>
              <a:rPr kumimoji="1" lang="ja-JP" altLang="en-US" dirty="0"/>
              <a:t>サービスが中国からアクセスできないこと</a:t>
            </a:r>
          </a:p>
        </p:txBody>
      </p:sp>
    </p:spTree>
    <p:extLst>
      <p:ext uri="{BB962C8B-B14F-4D97-AF65-F5344CB8AC3E}">
        <p14:creationId xmlns:p14="http://schemas.microsoft.com/office/powerpoint/2010/main" val="14942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p:txBody>
          <a:bodyPr>
            <a:normAutofit/>
          </a:bodyPr>
          <a:lstStyle/>
          <a:p>
            <a:r>
              <a:rPr kumimoji="1" lang="en-US" altLang="ja-JP" dirty="0"/>
              <a:t>Microsoft</a:t>
            </a:r>
            <a:r>
              <a:rPr kumimoji="1" lang="ja-JP" altLang="en-US" dirty="0"/>
              <a:t>サインイン全パターン</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8" name="図 7" descr="屋内, コンピュータ, モニター, ノートパソコン が含まれている画像&#10;&#10;自動的に生成された説明">
            <a:extLst>
              <a:ext uri="{FF2B5EF4-FFF2-40B4-BE49-F238E27FC236}">
                <a16:creationId xmlns:a16="http://schemas.microsoft.com/office/drawing/2014/main" id="{10E61ABC-1239-49A1-90DA-3CC460582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3" y="1386875"/>
            <a:ext cx="2664296" cy="2042125"/>
          </a:xfrm>
          <a:prstGeom prst="rect">
            <a:avLst/>
          </a:prstGeom>
        </p:spPr>
      </p:pic>
      <p:sp>
        <p:nvSpPr>
          <p:cNvPr id="33" name="正方形/長方形 32">
            <a:extLst>
              <a:ext uri="{FF2B5EF4-FFF2-40B4-BE49-F238E27FC236}">
                <a16:creationId xmlns:a16="http://schemas.microsoft.com/office/drawing/2014/main" id="{9777455A-53FC-4142-8E79-2B36BA2FC084}"/>
              </a:ext>
            </a:extLst>
          </p:cNvPr>
          <p:cNvSpPr/>
          <p:nvPr/>
        </p:nvSpPr>
        <p:spPr>
          <a:xfrm>
            <a:off x="179513" y="1213849"/>
            <a:ext cx="2304255"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kumimoji="1" lang="en-US" altLang="ja-JP" dirty="0">
                <a:solidFill>
                  <a:schemeClr val="tx1"/>
                </a:solidFill>
              </a:rPr>
              <a:t>(www.office.com)</a:t>
            </a:r>
            <a:endParaRPr kumimoji="1" lang="ja-JP" altLang="en-US" dirty="0">
              <a:solidFill>
                <a:schemeClr val="tx1"/>
              </a:solidFill>
            </a:endParaRPr>
          </a:p>
        </p:txBody>
      </p:sp>
      <p:cxnSp>
        <p:nvCxnSpPr>
          <p:cNvPr id="23" name="直線矢印コネクタ 22">
            <a:extLst>
              <a:ext uri="{FF2B5EF4-FFF2-40B4-BE49-F238E27FC236}">
                <a16:creationId xmlns:a16="http://schemas.microsoft.com/office/drawing/2014/main" id="{53169F80-0719-4F62-9D84-97896FAE3F8D}"/>
              </a:ext>
            </a:extLst>
          </p:cNvPr>
          <p:cNvCxnSpPr>
            <a:stCxn id="14" idx="1"/>
            <a:endCxn id="15" idx="3"/>
          </p:cNvCxnSpPr>
          <p:nvPr/>
        </p:nvCxnSpPr>
        <p:spPr>
          <a:xfrm flipH="1">
            <a:off x="2968221" y="5288257"/>
            <a:ext cx="3158320" cy="1"/>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8B5532DB-62FD-4AEB-B2FB-5C9A1B43309A}"/>
              </a:ext>
            </a:extLst>
          </p:cNvPr>
          <p:cNvGrpSpPr/>
          <p:nvPr/>
        </p:nvGrpSpPr>
        <p:grpSpPr>
          <a:xfrm>
            <a:off x="179513" y="3961374"/>
            <a:ext cx="2788708" cy="2347946"/>
            <a:chOff x="179513" y="3961374"/>
            <a:chExt cx="2788708" cy="2347946"/>
          </a:xfrm>
        </p:grpSpPr>
        <p:pic>
          <p:nvPicPr>
            <p:cNvPr id="15" name="図 14" descr="コンピューターのスクリーンショット&#10;&#10;自動的に生成された説明">
              <a:extLst>
                <a:ext uri="{FF2B5EF4-FFF2-40B4-BE49-F238E27FC236}">
                  <a16:creationId xmlns:a16="http://schemas.microsoft.com/office/drawing/2014/main" id="{296ACD5F-935C-4FE5-840F-E3DEA11355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4267195"/>
              <a:ext cx="2788708" cy="2042125"/>
            </a:xfrm>
            <a:prstGeom prst="rect">
              <a:avLst/>
            </a:prstGeom>
          </p:spPr>
        </p:pic>
        <p:sp>
          <p:nvSpPr>
            <p:cNvPr id="28" name="正方形/長方形 27">
              <a:extLst>
                <a:ext uri="{FF2B5EF4-FFF2-40B4-BE49-F238E27FC236}">
                  <a16:creationId xmlns:a16="http://schemas.microsoft.com/office/drawing/2014/main" id="{1401D747-0290-4496-9D3C-C0DB362C5C0D}"/>
                </a:ext>
              </a:extLst>
            </p:cNvPr>
            <p:cNvSpPr/>
            <p:nvPr/>
          </p:nvSpPr>
          <p:spPr>
            <a:xfrm>
              <a:off x="179513" y="3961374"/>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sp>
        <p:nvSpPr>
          <p:cNvPr id="29" name="正方形/長方形 28">
            <a:extLst>
              <a:ext uri="{FF2B5EF4-FFF2-40B4-BE49-F238E27FC236}">
                <a16:creationId xmlns:a16="http://schemas.microsoft.com/office/drawing/2014/main" id="{AECF5BA6-E1FF-4319-912B-87A93762E64F}"/>
              </a:ext>
            </a:extLst>
          </p:cNvPr>
          <p:cNvSpPr/>
          <p:nvPr/>
        </p:nvSpPr>
        <p:spPr>
          <a:xfrm>
            <a:off x="3113875"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grpSp>
        <p:nvGrpSpPr>
          <p:cNvPr id="13" name="グループ化 12">
            <a:extLst>
              <a:ext uri="{FF2B5EF4-FFF2-40B4-BE49-F238E27FC236}">
                <a16:creationId xmlns:a16="http://schemas.microsoft.com/office/drawing/2014/main" id="{A2EFDD5D-B1E2-4829-8504-8925A8A5D470}"/>
              </a:ext>
            </a:extLst>
          </p:cNvPr>
          <p:cNvGrpSpPr/>
          <p:nvPr/>
        </p:nvGrpSpPr>
        <p:grpSpPr>
          <a:xfrm>
            <a:off x="2843809" y="1236049"/>
            <a:ext cx="5480841" cy="2192951"/>
            <a:chOff x="2843809" y="1236049"/>
            <a:chExt cx="5480841" cy="2192951"/>
          </a:xfrm>
        </p:grpSpPr>
        <p:pic>
          <p:nvPicPr>
            <p:cNvPr id="10" name="図 9" descr="スクリーンショットの画面&#10;&#10;自動的に生成された説明">
              <a:extLst>
                <a:ext uri="{FF2B5EF4-FFF2-40B4-BE49-F238E27FC236}">
                  <a16:creationId xmlns:a16="http://schemas.microsoft.com/office/drawing/2014/main" id="{F2DE7594-FF7C-4907-8EAA-0CC7651354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8580" y="1386875"/>
              <a:ext cx="2126070" cy="2042125"/>
            </a:xfrm>
            <a:prstGeom prst="rect">
              <a:avLst/>
            </a:prstGeom>
          </p:spPr>
        </p:pic>
        <p:cxnSp>
          <p:nvCxnSpPr>
            <p:cNvPr id="19" name="直線矢印コネクタ 18">
              <a:extLst>
                <a:ext uri="{FF2B5EF4-FFF2-40B4-BE49-F238E27FC236}">
                  <a16:creationId xmlns:a16="http://schemas.microsoft.com/office/drawing/2014/main" id="{2D7BD32A-F046-421B-964F-90E1383B6ECB}"/>
                </a:ext>
              </a:extLst>
            </p:cNvPr>
            <p:cNvCxnSpPr>
              <a:stCxn id="8" idx="3"/>
              <a:endCxn id="10" idx="1"/>
            </p:cNvCxnSpPr>
            <p:nvPr/>
          </p:nvCxnSpPr>
          <p:spPr>
            <a:xfrm>
              <a:off x="2843809" y="2407938"/>
              <a:ext cx="335477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1F96BA00-492A-4F91-A4F7-21D204A705EC}"/>
                </a:ext>
              </a:extLst>
            </p:cNvPr>
            <p:cNvSpPr/>
            <p:nvPr/>
          </p:nvSpPr>
          <p:spPr>
            <a:xfrm>
              <a:off x="6022991" y="123604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ACB410CF-5986-464A-AD93-9E89D270C5E6}"/>
                </a:ext>
              </a:extLst>
            </p:cNvPr>
            <p:cNvSpPr/>
            <p:nvPr/>
          </p:nvSpPr>
          <p:spPr>
            <a:xfrm>
              <a:off x="3121010" y="1339844"/>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B9812266-2EE5-426F-9865-083365C34F29}"/>
                </a:ext>
              </a:extLst>
            </p:cNvPr>
            <p:cNvCxnSpPr>
              <a:stCxn id="30" idx="2"/>
            </p:cNvCxnSpPr>
            <p:nvPr/>
          </p:nvCxnSpPr>
          <p:spPr>
            <a:xfrm>
              <a:off x="4657729" y="1849993"/>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F91C0C4A-7652-46B5-8166-DFA7469D36A2}"/>
              </a:ext>
            </a:extLst>
          </p:cNvPr>
          <p:cNvGrpSpPr/>
          <p:nvPr/>
        </p:nvGrpSpPr>
        <p:grpSpPr>
          <a:xfrm>
            <a:off x="3404341" y="3429000"/>
            <a:ext cx="4984083" cy="2880319"/>
            <a:chOff x="3404341" y="3429000"/>
            <a:chExt cx="4984083" cy="2880319"/>
          </a:xfrm>
        </p:grpSpPr>
        <p:pic>
          <p:nvPicPr>
            <p:cNvPr id="14" name="図 13" descr="utokyo-account.png">
              <a:extLst>
                <a:ext uri="{FF2B5EF4-FFF2-40B4-BE49-F238E27FC236}">
                  <a16:creationId xmlns:a16="http://schemas.microsoft.com/office/drawing/2014/main" id="{4ACED1F7-31B2-4263-BFF2-2DD74E1299ED}"/>
                </a:ext>
              </a:extLst>
            </p:cNvPr>
            <p:cNvPicPr>
              <a:picLocks noChangeAspect="1"/>
            </p:cNvPicPr>
            <p:nvPr/>
          </p:nvPicPr>
          <p:blipFill>
            <a:blip r:embed="rId5" cstate="print"/>
            <a:stretch>
              <a:fillRect/>
            </a:stretch>
          </p:blipFill>
          <p:spPr>
            <a:xfrm>
              <a:off x="6126541" y="4267195"/>
              <a:ext cx="2261883" cy="2042124"/>
            </a:xfrm>
            <a:prstGeom prst="rect">
              <a:avLst/>
            </a:prstGeom>
          </p:spPr>
        </p:pic>
        <p:cxnSp>
          <p:nvCxnSpPr>
            <p:cNvPr id="22" name="直線矢印コネクタ 21">
              <a:extLst>
                <a:ext uri="{FF2B5EF4-FFF2-40B4-BE49-F238E27FC236}">
                  <a16:creationId xmlns:a16="http://schemas.microsoft.com/office/drawing/2014/main" id="{33B5CDF6-0F1A-4B3B-BD82-D3A6C73FD3FB}"/>
                </a:ext>
              </a:extLst>
            </p:cNvPr>
            <p:cNvCxnSpPr>
              <a:stCxn id="10" idx="2"/>
              <a:endCxn id="14" idx="0"/>
            </p:cNvCxnSpPr>
            <p:nvPr/>
          </p:nvCxnSpPr>
          <p:spPr>
            <a:xfrm flipH="1">
              <a:off x="7257483" y="3429000"/>
              <a:ext cx="4132" cy="838195"/>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47D6A1B0-B1D2-4EF7-B7EF-97752D1BCB43}"/>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36" name="正方形/長方形 35">
              <a:extLst>
                <a:ext uri="{FF2B5EF4-FFF2-40B4-BE49-F238E27FC236}">
                  <a16:creationId xmlns:a16="http://schemas.microsoft.com/office/drawing/2014/main" id="{26D5A4E3-0CB7-4ECF-8E6C-8327FA478C9B}"/>
                </a:ext>
              </a:extLst>
            </p:cNvPr>
            <p:cNvSpPr/>
            <p:nvPr/>
          </p:nvSpPr>
          <p:spPr>
            <a:xfrm>
              <a:off x="3404341" y="3979194"/>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a:t>
              </a:r>
              <a:r>
                <a:rPr kumimoji="1" lang="en-US" altLang="ja-JP" sz="1600" dirty="0">
                  <a:solidFill>
                    <a:srgbClr val="00B050"/>
                  </a:solidFill>
                </a:rPr>
                <a:t> 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38" name="直線コネクタ 37">
              <a:extLst>
                <a:ext uri="{FF2B5EF4-FFF2-40B4-BE49-F238E27FC236}">
                  <a16:creationId xmlns:a16="http://schemas.microsoft.com/office/drawing/2014/main" id="{189FF196-1E12-4CC9-84B2-4C54871D1024}"/>
                </a:ext>
              </a:extLst>
            </p:cNvPr>
            <p:cNvCxnSpPr>
              <a:cxnSpLocks/>
              <a:stCxn id="36" idx="3"/>
            </p:cNvCxnSpPr>
            <p:nvPr/>
          </p:nvCxnSpPr>
          <p:spPr>
            <a:xfrm>
              <a:off x="5739658" y="4234269"/>
              <a:ext cx="1856678" cy="94033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2" name="四角形: 角を丸くする 11">
            <a:extLst>
              <a:ext uri="{FF2B5EF4-FFF2-40B4-BE49-F238E27FC236}">
                <a16:creationId xmlns:a16="http://schemas.microsoft.com/office/drawing/2014/main" id="{3497EBC7-B1D4-43E8-A424-427A790AAFFD}"/>
              </a:ext>
            </a:extLst>
          </p:cNvPr>
          <p:cNvSpPr/>
          <p:nvPr/>
        </p:nvSpPr>
        <p:spPr>
          <a:xfrm>
            <a:off x="323528" y="2636913"/>
            <a:ext cx="495822" cy="288032"/>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8C63C4F7-8386-46E5-99BB-90B3AF024499}"/>
              </a:ext>
            </a:extLst>
          </p:cNvPr>
          <p:cNvGrpSpPr/>
          <p:nvPr/>
        </p:nvGrpSpPr>
        <p:grpSpPr>
          <a:xfrm>
            <a:off x="3239671" y="5082796"/>
            <a:ext cx="2488315" cy="1184005"/>
            <a:chOff x="3239671" y="5082796"/>
            <a:chExt cx="2488315" cy="1184005"/>
          </a:xfrm>
        </p:grpSpPr>
        <p:sp>
          <p:nvSpPr>
            <p:cNvPr id="26" name="テキスト ボックス 25">
              <a:extLst>
                <a:ext uri="{FF2B5EF4-FFF2-40B4-BE49-F238E27FC236}">
                  <a16:creationId xmlns:a16="http://schemas.microsoft.com/office/drawing/2014/main" id="{7481C0F3-7548-4AF2-AAD8-92C18C024E21}"/>
                </a:ext>
              </a:extLst>
            </p:cNvPr>
            <p:cNvSpPr txBox="1"/>
            <p:nvPr/>
          </p:nvSpPr>
          <p:spPr>
            <a:xfrm>
              <a:off x="3239671" y="5682026"/>
              <a:ext cx="2488315" cy="584775"/>
            </a:xfrm>
            <a:prstGeom prst="rect">
              <a:avLst/>
            </a:prstGeom>
            <a:noFill/>
          </p:spPr>
          <p:txBody>
            <a:bodyPr wrap="square" rtlCol="0">
              <a:spAutoFit/>
            </a:bodyPr>
            <a:lstStyle/>
            <a:p>
              <a:r>
                <a:rPr kumimoji="1" lang="ja-JP" altLang="en-US" sz="1600" dirty="0"/>
                <a:t>多要素認証を設定している人はここで求められる</a:t>
              </a:r>
            </a:p>
          </p:txBody>
        </p:sp>
        <p:pic>
          <p:nvPicPr>
            <p:cNvPr id="7" name="図 6" descr="ノートパソコン, コンピュータ が含まれている画像&#10;&#10;自動的に生成された説明">
              <a:extLst>
                <a:ext uri="{FF2B5EF4-FFF2-40B4-BE49-F238E27FC236}">
                  <a16:creationId xmlns:a16="http://schemas.microsoft.com/office/drawing/2014/main" id="{C51A8981-51DA-4A3D-8A48-76071CB3DA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90869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fontScale="90000"/>
          </a:bodyPr>
          <a:lstStyle/>
          <a:p>
            <a:r>
              <a:rPr lang="ja-JP" altLang="en-US" dirty="0"/>
              <a:t>これは</a:t>
            </a:r>
            <a:r>
              <a:rPr lang="en-US" altLang="ja-JP" dirty="0"/>
              <a:t>SSO</a:t>
            </a:r>
            <a:r>
              <a:rPr lang="ja-JP" altLang="en-US" dirty="0"/>
              <a:t>する際の共通パターン</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pic>
        <p:nvPicPr>
          <p:cNvPr id="8" name="図 7" descr="スクリーンショットの画面&#10;&#10;自動的に生成された説明">
            <a:extLst>
              <a:ext uri="{FF2B5EF4-FFF2-40B4-BE49-F238E27FC236}">
                <a16:creationId xmlns:a16="http://schemas.microsoft.com/office/drawing/2014/main" id="{2C722379-3808-4358-BFC4-AEA9389664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8580" y="1225762"/>
            <a:ext cx="2126070" cy="2042125"/>
          </a:xfrm>
          <a:prstGeom prst="rect">
            <a:avLst/>
          </a:prstGeom>
        </p:spPr>
      </p:pic>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10" name="直線矢印コネクタ 9">
            <a:extLst>
              <a:ext uri="{FF2B5EF4-FFF2-40B4-BE49-F238E27FC236}">
                <a16:creationId xmlns:a16="http://schemas.microsoft.com/office/drawing/2014/main" id="{52861A13-4B45-4A6C-894A-10722AE7198E}"/>
              </a:ext>
            </a:extLst>
          </p:cNvPr>
          <p:cNvCxnSpPr>
            <a:endCxn id="8" idx="1"/>
          </p:cNvCxnSpPr>
          <p:nvPr/>
        </p:nvCxnSpPr>
        <p:spPr>
          <a:xfrm flipV="1">
            <a:off x="2758860" y="2246825"/>
            <a:ext cx="3439720" cy="854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F0D8726-438E-4652-8A0B-346334C91894}"/>
              </a:ext>
            </a:extLst>
          </p:cNvPr>
          <p:cNvCxnSpPr>
            <a:stCxn id="8" idx="2"/>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074936"/>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cxnSp>
        <p:nvCxnSpPr>
          <p:cNvPr id="16" name="直線矢印コネクタ 15">
            <a:extLst>
              <a:ext uri="{FF2B5EF4-FFF2-40B4-BE49-F238E27FC236}">
                <a16:creationId xmlns:a16="http://schemas.microsoft.com/office/drawing/2014/main" id="{B7982005-3475-4E37-907A-A7238FFE668E}"/>
              </a:ext>
            </a:extLst>
          </p:cNvPr>
          <p:cNvCxnSpPr>
            <a:stCxn id="9" idx="1"/>
            <a:endCxn id="24" idx="3"/>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45D5127B-A578-4CD2-8968-ECAB5B2F75FD}"/>
              </a:ext>
            </a:extLst>
          </p:cNvPr>
          <p:cNvSpPr/>
          <p:nvPr/>
        </p:nvSpPr>
        <p:spPr>
          <a:xfrm>
            <a:off x="3143784"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sp>
        <p:nvSpPr>
          <p:cNvPr id="19" name="正方形/長方形 18">
            <a:extLst>
              <a:ext uri="{FF2B5EF4-FFF2-40B4-BE49-F238E27FC236}">
                <a16:creationId xmlns:a16="http://schemas.microsoft.com/office/drawing/2014/main" id="{03F1199F-BF64-4BDA-96D0-3C327F35065C}"/>
              </a:ext>
            </a:extLst>
          </p:cNvPr>
          <p:cNvSpPr/>
          <p:nvPr/>
        </p:nvSpPr>
        <p:spPr>
          <a:xfrm>
            <a:off x="3121010" y="1178731"/>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stCxn id="19" idx="2"/>
          </p:cNvCxnSpPr>
          <p:nvPr/>
        </p:nvCxnSpPr>
        <p:spPr>
          <a:xfrm>
            <a:off x="4657729" y="1688880"/>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7221000-4681-45D1-B38F-70D5AA41FD55}"/>
              </a:ext>
            </a:extLst>
          </p:cNvPr>
          <p:cNvSpPr/>
          <p:nvPr/>
        </p:nvSpPr>
        <p:spPr>
          <a:xfrm>
            <a:off x="3490070" y="4077072"/>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332147"/>
            <a:ext cx="1766817" cy="8159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8617501F-1DE2-4206-AEF3-605AFAFB51B3}"/>
              </a:ext>
            </a:extLst>
          </p:cNvPr>
          <p:cNvSpPr/>
          <p:nvPr/>
        </p:nvSpPr>
        <p:spPr>
          <a:xfrm>
            <a:off x="179513" y="1708058"/>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A0C7B903-0E3B-4786-A422-4136B3D3BAFE}"/>
              </a:ext>
            </a:extLst>
          </p:cNvPr>
          <p:cNvSpPr/>
          <p:nvPr/>
        </p:nvSpPr>
        <p:spPr>
          <a:xfrm>
            <a:off x="179513" y="4304115"/>
            <a:ext cx="2579347" cy="19152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目的ページ</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143920" y="2094971"/>
            <a:ext cx="3073438"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https://</a:t>
            </a:r>
            <a:r>
              <a:rPr lang="ja-JP" altLang="en-US" sz="1600" dirty="0">
                <a:solidFill>
                  <a:srgbClr val="00B050"/>
                </a:solidFill>
              </a:rPr>
              <a:t>目的ページ</a:t>
            </a:r>
            <a:r>
              <a:rPr lang="en-US" altLang="ja-JP" sz="1600" dirty="0">
                <a:solidFill>
                  <a:srgbClr val="00B050"/>
                </a:solidFill>
              </a:rPr>
              <a:t>/</a:t>
            </a:r>
            <a:endParaRPr kumimoji="1" lang="en-US" altLang="ja-JP" sz="1600" dirty="0">
              <a:solidFill>
                <a:srgbClr val="00B050"/>
              </a:solidFill>
            </a:endParaRPr>
          </a:p>
        </p:txBody>
      </p:sp>
      <p:sp>
        <p:nvSpPr>
          <p:cNvPr id="33" name="正方形/長方形 32">
            <a:extLst>
              <a:ext uri="{FF2B5EF4-FFF2-40B4-BE49-F238E27FC236}">
                <a16:creationId xmlns:a16="http://schemas.microsoft.com/office/drawing/2014/main" id="{67D5572A-F3F7-4339-9CF0-B0FCA69935B2}"/>
              </a:ext>
            </a:extLst>
          </p:cNvPr>
          <p:cNvSpPr/>
          <p:nvPr/>
        </p:nvSpPr>
        <p:spPr>
          <a:xfrm>
            <a:off x="4602148" y="154540"/>
            <a:ext cx="4084652" cy="451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1"/>
                </a:solidFill>
              </a:rPr>
              <a:t>Zoom</a:t>
            </a:r>
            <a:r>
              <a:rPr lang="ja-JP" altLang="en-US" dirty="0">
                <a:solidFill>
                  <a:schemeClr val="accent1"/>
                </a:solidFill>
              </a:rPr>
              <a:t>でも似たパターンが出てきます</a:t>
            </a:r>
            <a:endParaRPr kumimoji="1" lang="ja-JP" altLang="en-US" dirty="0">
              <a:solidFill>
                <a:schemeClr val="accent1"/>
              </a:solidFill>
            </a:endParaRPr>
          </a:p>
        </p:txBody>
      </p:sp>
      <p:grpSp>
        <p:nvGrpSpPr>
          <p:cNvPr id="23" name="グループ化 22">
            <a:extLst>
              <a:ext uri="{FF2B5EF4-FFF2-40B4-BE49-F238E27FC236}">
                <a16:creationId xmlns:a16="http://schemas.microsoft.com/office/drawing/2014/main" id="{40C8FF69-97BB-4D0B-93E7-C98B5AA89C72}"/>
              </a:ext>
            </a:extLst>
          </p:cNvPr>
          <p:cNvGrpSpPr/>
          <p:nvPr/>
        </p:nvGrpSpPr>
        <p:grpSpPr>
          <a:xfrm>
            <a:off x="3743727" y="5082796"/>
            <a:ext cx="1332329" cy="938648"/>
            <a:chOff x="3743727" y="5082796"/>
            <a:chExt cx="1332329" cy="938648"/>
          </a:xfrm>
        </p:grpSpPr>
        <p:sp>
          <p:nvSpPr>
            <p:cNvPr id="25" name="テキスト ボックス 24">
              <a:extLst>
                <a:ext uri="{FF2B5EF4-FFF2-40B4-BE49-F238E27FC236}">
                  <a16:creationId xmlns:a16="http://schemas.microsoft.com/office/drawing/2014/main" id="{D9A69BEA-0A80-4482-926C-5CD470F86091}"/>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6" name="図 25" descr="ノートパソコン, コンピュータ が含まれている画像&#10;&#10;自動的に生成された説明">
              <a:extLst>
                <a:ext uri="{FF2B5EF4-FFF2-40B4-BE49-F238E27FC236}">
                  <a16:creationId xmlns:a16="http://schemas.microsoft.com/office/drawing/2014/main" id="{9A56B659-C3AB-4107-BA8F-98B9EB065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06440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8845A-63C9-4306-B646-E4DDEB83118C}"/>
              </a:ext>
            </a:extLst>
          </p:cNvPr>
          <p:cNvSpPr>
            <a:spLocks noGrp="1"/>
          </p:cNvSpPr>
          <p:nvPr>
            <p:ph type="title"/>
          </p:nvPr>
        </p:nvSpPr>
        <p:spPr/>
        <p:txBody>
          <a:bodyPr>
            <a:normAutofit fontScale="90000"/>
          </a:bodyPr>
          <a:lstStyle/>
          <a:p>
            <a:r>
              <a:rPr kumimoji="1" lang="ja-JP" altLang="en-US" dirty="0"/>
              <a:t>サインインでありがちなトラブル</a:t>
            </a:r>
          </a:p>
        </p:txBody>
      </p:sp>
      <p:sp>
        <p:nvSpPr>
          <p:cNvPr id="3" name="コンテンツ プレースホルダー 2">
            <a:extLst>
              <a:ext uri="{FF2B5EF4-FFF2-40B4-BE49-F238E27FC236}">
                <a16:creationId xmlns:a16="http://schemas.microsoft.com/office/drawing/2014/main" id="{2CFDEF53-0203-4BC0-8C2F-BCEAA0069C0A}"/>
              </a:ext>
            </a:extLst>
          </p:cNvPr>
          <p:cNvSpPr>
            <a:spLocks noGrp="1"/>
          </p:cNvSpPr>
          <p:nvPr>
            <p:ph idx="1"/>
          </p:nvPr>
        </p:nvSpPr>
        <p:spPr/>
        <p:txBody>
          <a:bodyPr>
            <a:normAutofit/>
          </a:bodyPr>
          <a:lstStyle/>
          <a:p>
            <a:r>
              <a:rPr kumimoji="1" lang="ja-JP" altLang="en-US" dirty="0">
                <a:solidFill>
                  <a:srgbClr val="00B050"/>
                </a:solidFill>
              </a:rPr>
              <a:t>個人</a:t>
            </a:r>
            <a:r>
              <a:rPr lang="ja-JP" altLang="en-US" dirty="0">
                <a:solidFill>
                  <a:srgbClr val="00B050"/>
                </a:solidFill>
              </a:rPr>
              <a:t>や別組織の</a:t>
            </a:r>
            <a:r>
              <a:rPr kumimoji="1" lang="en-US" altLang="ja-JP" dirty="0">
                <a:solidFill>
                  <a:srgbClr val="00B050"/>
                </a:solidFill>
              </a:rPr>
              <a:t>MS</a:t>
            </a:r>
            <a:r>
              <a:rPr kumimoji="1" lang="ja-JP" altLang="en-US" dirty="0">
                <a:solidFill>
                  <a:srgbClr val="00B050"/>
                </a:solidFill>
              </a:rPr>
              <a:t>アカウント</a:t>
            </a:r>
            <a:r>
              <a:rPr kumimoji="1" lang="ja-JP" altLang="en-US" dirty="0"/>
              <a:t>をすでに利用して（させられて）いるかも</a:t>
            </a:r>
            <a:endParaRPr kumimoji="1" lang="en-US" altLang="ja-JP" dirty="0"/>
          </a:p>
          <a:p>
            <a:pPr lvl="1"/>
            <a:r>
              <a:rPr lang="ja-JP" altLang="en-US" dirty="0">
                <a:sym typeface="Symbol" panose="05050102010706020507" pitchFamily="18" charset="2"/>
              </a:rPr>
              <a:t> 本学</a:t>
            </a:r>
            <a:r>
              <a:rPr lang="ja-JP" altLang="en-US" dirty="0"/>
              <a:t>の</a:t>
            </a:r>
            <a:r>
              <a:rPr lang="en-US" altLang="ja-JP" dirty="0"/>
              <a:t>MS</a:t>
            </a:r>
            <a:r>
              <a:rPr lang="ja-JP" altLang="en-US" dirty="0"/>
              <a:t>アカウント（</a:t>
            </a:r>
            <a:r>
              <a:rPr lang="en-US" altLang="ja-JP" dirty="0"/>
              <a:t>=10</a:t>
            </a:r>
            <a:r>
              <a:rPr lang="ja-JP" altLang="en-US" dirty="0"/>
              <a:t>桁</a:t>
            </a:r>
            <a:r>
              <a:rPr lang="en-US" altLang="ja-JP" dirty="0"/>
              <a:t>@utac.u-tokyo.ac.jp</a:t>
            </a:r>
            <a:r>
              <a:rPr lang="ja-JP" altLang="en-US" dirty="0"/>
              <a:t>）を使う場面で知らぬ間に前者を使っているかも</a:t>
            </a:r>
            <a:endParaRPr lang="en-US" altLang="ja-JP" dirty="0"/>
          </a:p>
          <a:p>
            <a:r>
              <a:rPr lang="ja-JP" altLang="en-US" dirty="0"/>
              <a:t>ブラウザは</a:t>
            </a:r>
            <a:r>
              <a:rPr lang="ja-JP" altLang="en-US" dirty="0">
                <a:solidFill>
                  <a:srgbClr val="00B050"/>
                </a:solidFill>
              </a:rPr>
              <a:t>以前のサインイン情報を覚えている</a:t>
            </a:r>
            <a:r>
              <a:rPr lang="ja-JP" altLang="en-US" dirty="0"/>
              <a:t>ことが多い</a:t>
            </a:r>
            <a:endParaRPr lang="en-US" altLang="ja-JP" dirty="0"/>
          </a:p>
          <a:p>
            <a:pPr lvl="1"/>
            <a:r>
              <a:rPr lang="ja-JP" altLang="en-US" dirty="0">
                <a:sym typeface="Symbol" panose="05050102010706020507" pitchFamily="18" charset="2"/>
              </a:rPr>
              <a:t> </a:t>
            </a:r>
            <a:r>
              <a:rPr lang="ja-JP" altLang="en-US" dirty="0"/>
              <a:t>（原因追及が難しい）トラブルが生じがち</a:t>
            </a:r>
            <a:endParaRPr lang="en-US" altLang="ja-JP" dirty="0"/>
          </a:p>
        </p:txBody>
      </p:sp>
      <p:sp>
        <p:nvSpPr>
          <p:cNvPr id="4" name="日付プレースホルダー 3">
            <a:extLst>
              <a:ext uri="{FF2B5EF4-FFF2-40B4-BE49-F238E27FC236}">
                <a16:creationId xmlns:a16="http://schemas.microsoft.com/office/drawing/2014/main" id="{179E1651-8DB3-431C-B0DF-AADC94E13A1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FACA16E4-6D17-4FE0-AF48-69BEBB1F64DF}"/>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157FD1F-C05F-4849-8AC2-1D5A8AE63773}"/>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spTree>
    <p:extLst>
      <p:ext uri="{BB962C8B-B14F-4D97-AF65-F5344CB8AC3E}">
        <p14:creationId xmlns:p14="http://schemas.microsoft.com/office/powerpoint/2010/main" val="99745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C7CFC-E967-4B18-BAFF-5652779C6D05}"/>
              </a:ext>
            </a:extLst>
          </p:cNvPr>
          <p:cNvSpPr>
            <a:spLocks noGrp="1"/>
          </p:cNvSpPr>
          <p:nvPr>
            <p:ph type="title"/>
          </p:nvPr>
        </p:nvSpPr>
        <p:spPr/>
        <p:txBody>
          <a:bodyPr>
            <a:normAutofit fontScale="90000"/>
          </a:bodyPr>
          <a:lstStyle/>
          <a:p>
            <a:r>
              <a:rPr lang="ja-JP" altLang="en-US" dirty="0"/>
              <a:t>サインインにまつわるトラブル</a:t>
            </a:r>
            <a:br>
              <a:rPr lang="en-US" altLang="ja-JP" dirty="0"/>
            </a:br>
            <a:r>
              <a:rPr lang="ja-JP" altLang="en-US" dirty="0"/>
              <a:t>脱出に有用な処世術</a:t>
            </a:r>
            <a:endParaRPr kumimoji="1" lang="ja-JP" altLang="en-US" dirty="0"/>
          </a:p>
        </p:txBody>
      </p:sp>
      <p:sp>
        <p:nvSpPr>
          <p:cNvPr id="3" name="コンテンツ プレースホルダー 2">
            <a:extLst>
              <a:ext uri="{FF2B5EF4-FFF2-40B4-BE49-F238E27FC236}">
                <a16:creationId xmlns:a16="http://schemas.microsoft.com/office/drawing/2014/main" id="{0CEBCA7A-A9B4-450B-BD3C-823A46B1A197}"/>
              </a:ext>
            </a:extLst>
          </p:cNvPr>
          <p:cNvSpPr>
            <a:spLocks noGrp="1"/>
          </p:cNvSpPr>
          <p:nvPr>
            <p:ph idx="1"/>
          </p:nvPr>
        </p:nvSpPr>
        <p:spPr/>
        <p:txBody>
          <a:bodyPr/>
          <a:lstStyle/>
          <a:p>
            <a:r>
              <a:rPr lang="ja-JP" altLang="en-US" dirty="0"/>
              <a:t>ど</a:t>
            </a:r>
            <a:r>
              <a:rPr kumimoji="1" lang="ja-JP" altLang="en-US" dirty="0"/>
              <a:t>のアカウント（個人</a:t>
            </a:r>
            <a:r>
              <a:rPr kumimoji="1" lang="en-US" altLang="ja-JP" dirty="0"/>
              <a:t>? </a:t>
            </a:r>
            <a:r>
              <a:rPr kumimoji="1" lang="ja-JP" altLang="en-US" dirty="0"/>
              <a:t>大学</a:t>
            </a:r>
            <a:r>
              <a:rPr kumimoji="1" lang="en-US" altLang="ja-JP" dirty="0"/>
              <a:t>?</a:t>
            </a:r>
            <a:r>
              <a:rPr kumimoji="1" lang="ja-JP" altLang="en-US" dirty="0"/>
              <a:t>）を使っているか確認・切り替え</a:t>
            </a:r>
            <a:endParaRPr kumimoji="1" lang="en-US" altLang="ja-JP" dirty="0"/>
          </a:p>
          <a:p>
            <a:r>
              <a:rPr lang="ja-JP" altLang="en-US" dirty="0"/>
              <a:t>「何も覚えていない」まっさらな状態のブラウザ</a:t>
            </a:r>
            <a:endParaRPr lang="en-US" altLang="ja-JP" dirty="0"/>
          </a:p>
        </p:txBody>
      </p:sp>
      <p:sp>
        <p:nvSpPr>
          <p:cNvPr id="4" name="日付プレースホルダー 3">
            <a:extLst>
              <a:ext uri="{FF2B5EF4-FFF2-40B4-BE49-F238E27FC236}">
                <a16:creationId xmlns:a16="http://schemas.microsoft.com/office/drawing/2014/main" id="{3165CA03-287B-4356-A37B-880C8430BD11}"/>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FE11852-F92D-4B51-874F-5D5E1FF8F0F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4D4097E-FDAC-4BA1-A52C-2C609A768BF6}"/>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spTree>
    <p:extLst>
      <p:ext uri="{BB962C8B-B14F-4D97-AF65-F5344CB8AC3E}">
        <p14:creationId xmlns:p14="http://schemas.microsoft.com/office/powerpoint/2010/main" val="243304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FCFA5-AABE-4264-A5AA-A0EA4D64DAC9}"/>
              </a:ext>
            </a:extLst>
          </p:cNvPr>
          <p:cNvSpPr>
            <a:spLocks noGrp="1"/>
          </p:cNvSpPr>
          <p:nvPr>
            <p:ph type="title"/>
          </p:nvPr>
        </p:nvSpPr>
        <p:spPr/>
        <p:txBody>
          <a:bodyPr>
            <a:normAutofit/>
          </a:bodyPr>
          <a:lstStyle/>
          <a:p>
            <a:r>
              <a:rPr kumimoji="1" lang="en-US" altLang="ja-JP" dirty="0"/>
              <a:t>MS</a:t>
            </a:r>
            <a:r>
              <a:rPr kumimoji="1" lang="ja-JP" altLang="en-US" dirty="0"/>
              <a:t>アカウント確認・切り替え</a:t>
            </a:r>
          </a:p>
        </p:txBody>
      </p:sp>
      <p:sp>
        <p:nvSpPr>
          <p:cNvPr id="3" name="コンテンツ プレースホルダー 2">
            <a:extLst>
              <a:ext uri="{FF2B5EF4-FFF2-40B4-BE49-F238E27FC236}">
                <a16:creationId xmlns:a16="http://schemas.microsoft.com/office/drawing/2014/main" id="{64D1D908-77FC-4D7D-B64E-D2232504481F}"/>
              </a:ext>
            </a:extLst>
          </p:cNvPr>
          <p:cNvSpPr>
            <a:spLocks noGrp="1"/>
          </p:cNvSpPr>
          <p:nvPr>
            <p:ph idx="1"/>
          </p:nvPr>
        </p:nvSpPr>
        <p:spPr/>
        <p:txBody>
          <a:bodyPr/>
          <a:lstStyle/>
          <a:p>
            <a:r>
              <a:rPr kumimoji="1" lang="en-US" altLang="ja-JP" dirty="0">
                <a:hlinkClick r:id="rId2"/>
              </a:rPr>
              <a:t>www.office.com</a:t>
            </a:r>
            <a:r>
              <a:rPr kumimoji="1" lang="en-US" altLang="ja-JP" dirty="0"/>
              <a:t> </a:t>
            </a:r>
            <a:r>
              <a:rPr kumimoji="1" lang="ja-JP" altLang="en-US" dirty="0"/>
              <a:t>で右上の    （または設定したアイコン）をクリック</a:t>
            </a:r>
            <a:endParaRPr kumimoji="1" lang="en-US" altLang="ja-JP" dirty="0"/>
          </a:p>
          <a:p>
            <a:r>
              <a:rPr lang="ja-JP" altLang="en-US" dirty="0"/>
              <a:t>変更したければ一度サインアウト</a:t>
            </a:r>
            <a:endParaRPr lang="en-US" altLang="ja-JP" dirty="0"/>
          </a:p>
        </p:txBody>
      </p:sp>
      <p:sp>
        <p:nvSpPr>
          <p:cNvPr id="4" name="日付プレースホルダー 3">
            <a:extLst>
              <a:ext uri="{FF2B5EF4-FFF2-40B4-BE49-F238E27FC236}">
                <a16:creationId xmlns:a16="http://schemas.microsoft.com/office/drawing/2014/main" id="{96D2E373-C54B-4B96-9831-C172A1A9DD9E}"/>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31D4A176-431C-4ABD-A42F-FFDE6AB8CA1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156B0D7-9C25-4D64-ABFD-D05A623F848F}"/>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8" name="図 7">
            <a:extLst>
              <a:ext uri="{FF2B5EF4-FFF2-40B4-BE49-F238E27FC236}">
                <a16:creationId xmlns:a16="http://schemas.microsoft.com/office/drawing/2014/main" id="{59EF07E3-91DE-41A5-A4F7-B850AAA51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22095"/>
            <a:ext cx="504056" cy="476053"/>
          </a:xfrm>
          <a:prstGeom prst="rect">
            <a:avLst/>
          </a:prstGeom>
        </p:spPr>
      </p:pic>
      <p:grpSp>
        <p:nvGrpSpPr>
          <p:cNvPr id="16" name="グループ化 15">
            <a:extLst>
              <a:ext uri="{FF2B5EF4-FFF2-40B4-BE49-F238E27FC236}">
                <a16:creationId xmlns:a16="http://schemas.microsoft.com/office/drawing/2014/main" id="{1485F342-3920-4EE6-802E-736BECA7AC85}"/>
              </a:ext>
            </a:extLst>
          </p:cNvPr>
          <p:cNvGrpSpPr/>
          <p:nvPr/>
        </p:nvGrpSpPr>
        <p:grpSpPr>
          <a:xfrm>
            <a:off x="251520" y="1998148"/>
            <a:ext cx="7704856" cy="6915802"/>
            <a:chOff x="251520" y="1719423"/>
            <a:chExt cx="7704856" cy="6915802"/>
          </a:xfrm>
        </p:grpSpPr>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C4C8DB4C-79CC-42D2-B1E2-C43B63FE3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852936"/>
              <a:ext cx="7680291" cy="5782289"/>
            </a:xfrm>
            <a:prstGeom prst="rect">
              <a:avLst/>
            </a:prstGeom>
          </p:spPr>
        </p:pic>
        <p:sp>
          <p:nvSpPr>
            <p:cNvPr id="11" name="楕円 10">
              <a:extLst>
                <a:ext uri="{FF2B5EF4-FFF2-40B4-BE49-F238E27FC236}">
                  <a16:creationId xmlns:a16="http://schemas.microsoft.com/office/drawing/2014/main" id="{819F286B-A74E-407F-983B-506FB0BB421F}"/>
                </a:ext>
              </a:extLst>
            </p:cNvPr>
            <p:cNvSpPr/>
            <p:nvPr/>
          </p:nvSpPr>
          <p:spPr>
            <a:xfrm>
              <a:off x="6228184" y="4859853"/>
              <a:ext cx="1728192"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CE1B1B93-4DFC-44EF-AB8A-450ABFB4D13A}"/>
                </a:ext>
              </a:extLst>
            </p:cNvPr>
            <p:cNvSpPr/>
            <p:nvPr/>
          </p:nvSpPr>
          <p:spPr>
            <a:xfrm>
              <a:off x="7452320" y="3911558"/>
              <a:ext cx="479491"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9A0E47E0-E944-43EE-88A8-13DCDE628F5D}"/>
                </a:ext>
              </a:extLst>
            </p:cNvPr>
            <p:cNvCxnSpPr>
              <a:stCxn id="12" idx="0"/>
            </p:cNvCxnSpPr>
            <p:nvPr/>
          </p:nvCxnSpPr>
          <p:spPr>
            <a:xfrm flipH="1" flipV="1">
              <a:off x="6553200" y="1719423"/>
              <a:ext cx="1138866" cy="219213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8" name="楕円 17">
            <a:extLst>
              <a:ext uri="{FF2B5EF4-FFF2-40B4-BE49-F238E27FC236}">
                <a16:creationId xmlns:a16="http://schemas.microsoft.com/office/drawing/2014/main" id="{92DD80BF-A954-4292-B01F-5163244D62DF}"/>
              </a:ext>
            </a:extLst>
          </p:cNvPr>
          <p:cNvSpPr/>
          <p:nvPr/>
        </p:nvSpPr>
        <p:spPr>
          <a:xfrm>
            <a:off x="7020272" y="4631638"/>
            <a:ext cx="911539" cy="33021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15A95F1-326F-4F6C-B3CE-4CA229AF9658}"/>
              </a:ext>
            </a:extLst>
          </p:cNvPr>
          <p:cNvCxnSpPr>
            <a:stCxn id="18" idx="0"/>
          </p:cNvCxnSpPr>
          <p:nvPr/>
        </p:nvCxnSpPr>
        <p:spPr>
          <a:xfrm flipH="1" flipV="1">
            <a:off x="5652120" y="3049125"/>
            <a:ext cx="1823922" cy="158251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80921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紫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3565</Words>
  <Application>Microsoft Office PowerPoint</Application>
  <PresentationFormat>画面に合わせる (4:3)</PresentationFormat>
  <Paragraphs>511</Paragraphs>
  <Slides>49</Slides>
  <Notes>0</Notes>
  <HiddenSlides>2</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Meiryo UI</vt:lpstr>
      <vt:lpstr>Calibri</vt:lpstr>
      <vt:lpstr>Cambria</vt:lpstr>
      <vt:lpstr>Wingdings</vt:lpstr>
      <vt:lpstr>雪藤</vt:lpstr>
      <vt:lpstr>代表的クラウドサービス （Microsoft, Google など）</vt:lpstr>
      <vt:lpstr>本パートの内容</vt:lpstr>
      <vt:lpstr>Microsoft 365</vt:lpstr>
      <vt:lpstr>Microsoft 365</vt:lpstr>
      <vt:lpstr>Microsoftサインイン全パターン</vt:lpstr>
      <vt:lpstr>これはSSOする際の共通パターン</vt:lpstr>
      <vt:lpstr>サインインでありがちなトラブル</vt:lpstr>
      <vt:lpstr>サインインにまつわるトラブル 脱出に有用な処世術</vt:lpstr>
      <vt:lpstr>MSアカウント確認・切り替え</vt:lpstr>
      <vt:lpstr>「何も覚えていない」まっさらなブラウザ</vt:lpstr>
      <vt:lpstr>Google Workspace</vt:lpstr>
      <vt:lpstr>Google Workspace</vt:lpstr>
      <vt:lpstr>Google Workspaceサインイン時の罠</vt:lpstr>
      <vt:lpstr>Google Workspace機能</vt:lpstr>
      <vt:lpstr>M/Gクラウド：一番の使い道</vt:lpstr>
      <vt:lpstr>理由1: 仕事の効率（利便性）</vt:lpstr>
      <vt:lpstr>業務効率化のための考え方</vt:lpstr>
      <vt:lpstr>理由2: 送信者のセキュリティ （情報漏洩防止の観点 ）</vt:lpstr>
      <vt:lpstr>理由3: 受信者のセキュリティ （マルウェア感染・フィッシング防止の観点）</vt:lpstr>
      <vt:lpstr>マルウェア・フィッシングの正しい対策は?</vt:lpstr>
      <vt:lpstr>小脱線: パスワード別送添付ファイル（PPAP）について</vt:lpstr>
      <vt:lpstr>Zoom</vt:lpstr>
      <vt:lpstr>Zoomサインイン方法1</vt:lpstr>
      <vt:lpstr>サインイン方法1: 流れ</vt:lpstr>
      <vt:lpstr>サインイン方法2</vt:lpstr>
      <vt:lpstr>サインイン方法2: 流れ</vt:lpstr>
      <vt:lpstr>サインイン方法3</vt:lpstr>
      <vt:lpstr>サインイン方法3: 流れ</vt:lpstr>
      <vt:lpstr>Zoomサインインまとめ</vt:lpstr>
      <vt:lpstr>Zoomに関する追加情報</vt:lpstr>
      <vt:lpstr>Zoomに関する追加情報</vt:lpstr>
      <vt:lpstr>ウェビナー・大規模ミーティング</vt:lpstr>
      <vt:lpstr>申請に当たってのお願い</vt:lpstr>
      <vt:lpstr>Zoomに関する追加情報</vt:lpstr>
      <vt:lpstr>本学での「正しい」 Zoomユーザ名</vt:lpstr>
      <vt:lpstr>自分が「正しい」ユーザ名を使っているかわからないのですが…</vt:lpstr>
      <vt:lpstr>Zoomに関する追加情報</vt:lpstr>
      <vt:lpstr>Zoom最近の機能追加</vt:lpstr>
      <vt:lpstr>Zoomに関する追加情報</vt:lpstr>
      <vt:lpstr>アップデートしてないZoomクライアントは使えなくなる件</vt:lpstr>
      <vt:lpstr>最新版に更新する方法</vt:lpstr>
      <vt:lpstr>Webex</vt:lpstr>
      <vt:lpstr>Webex</vt:lpstr>
      <vt:lpstr>サインイン: 流れ</vt:lpstr>
      <vt:lpstr>sli.do</vt:lpstr>
      <vt:lpstr>サインイン方法</vt:lpstr>
      <vt:lpstr>まとめ</vt:lpstr>
      <vt:lpstr>ついでにZoom URLも…</vt:lpstr>
      <vt:lpstr>M と G 整理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2022-09-14T03:22:36Z</dcterms:created>
  <dcterms:modified xsi:type="dcterms:W3CDTF">2023-03-10T07:42:09Z</dcterms:modified>
</cp:coreProperties>
</file>